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5" r:id="rId2"/>
    <p:sldMasterId id="2147483671" r:id="rId3"/>
  </p:sldMasterIdLst>
  <p:notesMasterIdLst>
    <p:notesMasterId r:id="rId58"/>
  </p:notesMasterIdLst>
  <p:handoutMasterIdLst>
    <p:handoutMasterId r:id="rId59"/>
  </p:handoutMasterIdLst>
  <p:sldIdLst>
    <p:sldId id="290" r:id="rId4"/>
    <p:sldId id="595" r:id="rId5"/>
    <p:sldId id="635" r:id="rId6"/>
    <p:sldId id="631" r:id="rId7"/>
    <p:sldId id="632" r:id="rId8"/>
    <p:sldId id="633" r:id="rId9"/>
    <p:sldId id="601" r:id="rId10"/>
    <p:sldId id="634" r:id="rId11"/>
    <p:sldId id="598" r:id="rId12"/>
    <p:sldId id="603" r:id="rId13"/>
    <p:sldId id="659" r:id="rId14"/>
    <p:sldId id="660" r:id="rId15"/>
    <p:sldId id="661" r:id="rId16"/>
    <p:sldId id="610" r:id="rId17"/>
    <p:sldId id="611" r:id="rId18"/>
    <p:sldId id="612" r:id="rId19"/>
    <p:sldId id="613" r:id="rId20"/>
    <p:sldId id="614" r:id="rId21"/>
    <p:sldId id="615" r:id="rId22"/>
    <p:sldId id="616" r:id="rId23"/>
    <p:sldId id="617" r:id="rId24"/>
    <p:sldId id="618" r:id="rId25"/>
    <p:sldId id="619" r:id="rId26"/>
    <p:sldId id="620" r:id="rId27"/>
    <p:sldId id="621" r:id="rId28"/>
    <p:sldId id="622" r:id="rId29"/>
    <p:sldId id="623" r:id="rId30"/>
    <p:sldId id="624" r:id="rId31"/>
    <p:sldId id="625" r:id="rId32"/>
    <p:sldId id="626" r:id="rId33"/>
    <p:sldId id="627" r:id="rId34"/>
    <p:sldId id="662" r:id="rId35"/>
    <p:sldId id="638" r:id="rId36"/>
    <p:sldId id="663" r:id="rId37"/>
    <p:sldId id="664" r:id="rId38"/>
    <p:sldId id="650" r:id="rId39"/>
    <p:sldId id="639" r:id="rId40"/>
    <p:sldId id="640" r:id="rId41"/>
    <p:sldId id="641" r:id="rId42"/>
    <p:sldId id="642" r:id="rId43"/>
    <p:sldId id="651" r:id="rId44"/>
    <p:sldId id="643" r:id="rId45"/>
    <p:sldId id="644" r:id="rId46"/>
    <p:sldId id="653" r:id="rId47"/>
    <p:sldId id="645" r:id="rId48"/>
    <p:sldId id="656" r:id="rId49"/>
    <p:sldId id="646" r:id="rId50"/>
    <p:sldId id="655" r:id="rId51"/>
    <p:sldId id="647" r:id="rId52"/>
    <p:sldId id="658" r:id="rId53"/>
    <p:sldId id="648" r:id="rId54"/>
    <p:sldId id="657" r:id="rId55"/>
    <p:sldId id="649" r:id="rId56"/>
    <p:sldId id="652" r:id="rId57"/>
  </p:sldIdLst>
  <p:sldSz cx="12192000" cy="6858000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hammad omar" initials="mo" lastIdx="1" clrIdx="0">
    <p:extLst>
      <p:ext uri="{19B8F6BF-5375-455C-9EA6-DF929625EA0E}">
        <p15:presenceInfo xmlns:p15="http://schemas.microsoft.com/office/powerpoint/2012/main" userId="72eda137d99c16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7E7"/>
    <a:srgbClr val="0000FF"/>
    <a:srgbClr val="0033CC"/>
    <a:srgbClr val="0609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1290C7-9AC2-431A-B13F-C20CA1E71FE5}" v="1" dt="2021-11-12T10:22:13.7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937" autoAdjust="0"/>
    <p:restoredTop sz="96395" autoAdjust="0"/>
  </p:normalViewPr>
  <p:slideViewPr>
    <p:cSldViewPr>
      <p:cViewPr>
        <p:scale>
          <a:sx n="75" d="100"/>
          <a:sy n="75" d="100"/>
        </p:scale>
        <p:origin x="54" y="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2117" y="8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notesMaster" Target="notesMasters/notesMaster1.xml"/><Relationship Id="rId66" Type="http://schemas.microsoft.com/office/2015/10/relationships/revisionInfo" Target="revisionInfo.xml"/><Relationship Id="rId5" Type="http://schemas.openxmlformats.org/officeDocument/2006/relationships/slide" Target="slides/slide2.xml"/><Relationship Id="rId61" Type="http://schemas.openxmlformats.org/officeDocument/2006/relationships/presProps" Target="pres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commentAuthors" Target="commentAuthors.xml"/><Relationship Id="rId65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mza atiq" userId="NBK7DRbkN7T3KcUZDvnL1eAOWoq9r8fVgED9tDFN4X8=" providerId="None" clId="Web-{BB1290C7-9AC2-431A-B13F-C20CA1E71FE5}"/>
    <pc:docChg chg="modSld">
      <pc:chgData name="hamza atiq" userId="NBK7DRbkN7T3KcUZDvnL1eAOWoq9r8fVgED9tDFN4X8=" providerId="None" clId="Web-{BB1290C7-9AC2-431A-B13F-C20CA1E71FE5}" dt="2021-11-12T10:22:13.748" v="0" actId="20577"/>
      <pc:docMkLst>
        <pc:docMk/>
      </pc:docMkLst>
      <pc:sldChg chg="modSp">
        <pc:chgData name="hamza atiq" userId="NBK7DRbkN7T3KcUZDvnL1eAOWoq9r8fVgED9tDFN4X8=" providerId="None" clId="Web-{BB1290C7-9AC2-431A-B13F-C20CA1E71FE5}" dt="2021-11-12T10:22:13.748" v="0" actId="20577"/>
        <pc:sldMkLst>
          <pc:docMk/>
          <pc:sldMk cId="4247679162" sldId="600"/>
        </pc:sldMkLst>
        <pc:spChg chg="mod">
          <ac:chgData name="hamza atiq" userId="NBK7DRbkN7T3KcUZDvnL1eAOWoq9r8fVgED9tDFN4X8=" providerId="None" clId="Web-{BB1290C7-9AC2-431A-B13F-C20CA1E71FE5}" dt="2021-11-12T10:22:13.748" v="0" actId="20577"/>
          <ac:spMkLst>
            <pc:docMk/>
            <pc:sldMk cId="4247679162" sldId="600"/>
            <ac:spMk id="9" creationId="{00000000-0000-0000-0000-000000000000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1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B46E72A-1411-4BCA-B561-BA4850CD931B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25D3B8B-D12D-472A-995C-5D20504EA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789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1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119E345-9F46-45E6-B08F-4D77564A8E32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4"/>
            <a:ext cx="7437120" cy="2760346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AC48513-8EA8-42A2-A5E0-F21BB1B38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817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6350" y="876300"/>
            <a:ext cx="4203700" cy="23653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48513-8EA8-42A2-A5E0-F21BB1B38F7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621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6350" y="876300"/>
            <a:ext cx="4203700" cy="23653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C48513-8EA8-42A2-A5E0-F21BB1B38F7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6005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8E5543-E5D6-4B22-BF3C-74EC81AB6BF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362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8E5543-E5D6-4B22-BF3C-74EC81AB6BF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114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8E5543-E5D6-4B22-BF3C-74EC81AB6BF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892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48513-8EA8-42A2-A5E0-F21BB1B38F7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285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48513-8EA8-42A2-A5E0-F21BB1B38F7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94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48513-8EA8-42A2-A5E0-F21BB1B38F7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854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33B42693-42E1-4339-AA1F-03594F0523A5}" type="slidenum">
              <a:rPr lang="zh-TW" altLang="en-US" sz="1200">
                <a:solidFill>
                  <a:srgbClr val="000000"/>
                </a:solidFill>
              </a:rPr>
              <a:pPr eaLnBrk="1" hangingPunct="1"/>
              <a:t>35</a:t>
            </a:fld>
            <a:endParaRPr lang="en-US" altLang="zh-TW" sz="1200">
              <a:solidFill>
                <a:srgbClr val="000000"/>
              </a:solidFill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70960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Bookman Old Style" panose="02050604050505020204" pitchFamily="18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3" y="1295405"/>
            <a:ext cx="11582399" cy="5029199"/>
          </a:xfrm>
        </p:spPr>
        <p:txBody>
          <a:bodyPr/>
          <a:lstStyle>
            <a:lvl1pPr>
              <a:defRPr b="1">
                <a:solidFill>
                  <a:srgbClr val="C00000"/>
                </a:solidFill>
                <a:latin typeface="Baskerville Old Face" panose="02020602080505020303" pitchFamily="18" charset="0"/>
              </a:defRPr>
            </a:lvl1pPr>
            <a:lvl2pPr>
              <a:defRPr>
                <a:latin typeface="Baskerville Old Face" panose="02020602080505020303" pitchFamily="18" charset="0"/>
              </a:defRPr>
            </a:lvl2pPr>
            <a:lvl3pPr>
              <a:defRPr>
                <a:latin typeface="Baskerville Old Face" panose="02020602080505020303" pitchFamily="18" charset="0"/>
              </a:defRPr>
            </a:lvl3pPr>
            <a:lvl4pPr>
              <a:defRPr>
                <a:latin typeface="Baskerville Old Face" panose="02020602080505020303" pitchFamily="18" charset="0"/>
              </a:defRPr>
            </a:lvl4pPr>
            <a:lvl5pPr>
              <a:defRPr>
                <a:latin typeface="Baskerville Old Face" panose="020206020805050203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422400" y="6492880"/>
            <a:ext cx="2032000" cy="365125"/>
          </a:xfrm>
        </p:spPr>
        <p:txBody>
          <a:bodyPr/>
          <a:lstStyle/>
          <a:p>
            <a:r>
              <a:rPr lang="x-none"/>
              <a:t>11 March, 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en-US">
                <a:cs typeface="Times New Roman" pitchFamily="18" charset="0"/>
              </a:rPr>
              <a:t>Introduction-Open Source Tools Workshop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63186" y="6492880"/>
            <a:ext cx="2844800" cy="365125"/>
          </a:xfrm>
        </p:spPr>
        <p:txBody>
          <a:bodyPr/>
          <a:lstStyle/>
          <a:p>
            <a:fld id="{6ABCA60B-9110-439D-9286-A1DDBE7B67FC}" type="slidenum">
              <a:rPr lang="en-US" smtClean="0"/>
              <a:pPr/>
              <a:t>‹#›</a:t>
            </a:fld>
            <a:r>
              <a:rPr lang="en-US" dirty="0"/>
              <a:t> of 54 </a:t>
            </a:r>
          </a:p>
        </p:txBody>
      </p:sp>
      <p:pic>
        <p:nvPicPr>
          <p:cNvPr id="7" name="Picture 2" descr="Text Box:  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3" y="6504714"/>
            <a:ext cx="1219199" cy="35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OSFPGA – Open Source FPGA Foundation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9370" y="6537438"/>
            <a:ext cx="1182898" cy="30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87570" y="6521451"/>
            <a:ext cx="11271206" cy="248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VLSI Design, EE, FAST-NU, Islamabad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295077" y="6500814"/>
            <a:ext cx="742569" cy="269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fld id="{3A71E846-4510-4179-8A44-2BF45B20B66A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 dirty="0" smtClean="0">
                <a:solidFill>
                  <a:srgbClr val="000000"/>
                </a:solidFill>
              </a:rPr>
              <a:t>/39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797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274640"/>
            <a:ext cx="109728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A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87570" y="6521451"/>
            <a:ext cx="11271206" cy="248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VLSI Design, EE, FAST-NU, Islamabad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295077" y="6500814"/>
            <a:ext cx="742569" cy="269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fld id="{3A71E846-4510-4179-8A44-2BF45B20B66A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 dirty="0" smtClean="0">
                <a:solidFill>
                  <a:srgbClr val="000000"/>
                </a:solidFill>
              </a:rPr>
              <a:t>/39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6924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921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1219202"/>
            <a:ext cx="10972800" cy="4906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87570" y="6521451"/>
            <a:ext cx="11271206" cy="248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VLSI Design, EE, FAST-NU, Islamabad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295077" y="6500814"/>
            <a:ext cx="742569" cy="269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fld id="{3A71E846-4510-4179-8A44-2BF45B20B66A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 dirty="0" smtClean="0">
                <a:solidFill>
                  <a:srgbClr val="000000"/>
                </a:solidFill>
              </a:rPr>
              <a:t>/39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162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9288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chemeClr val="tx1">
                    <a:tint val="75000"/>
                  </a:schemeClr>
                </a:solidFill>
                <a:latin typeface="Baskerville Old Face" panose="02020602080505020303" pitchFamily="18" charset="0"/>
              </a:defRPr>
            </a:lvl1pPr>
          </a:lstStyle>
          <a:p>
            <a:r>
              <a:rPr lang="en-US"/>
              <a:t>Introduction-Open Source Tools Workshop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63186" y="6492880"/>
            <a:ext cx="2844800" cy="365125"/>
          </a:xfrm>
        </p:spPr>
        <p:txBody>
          <a:bodyPr/>
          <a:lstStyle/>
          <a:p>
            <a:fld id="{6ABCA60B-9110-439D-9286-A1DDBE7B67FC}" type="slidenum">
              <a:rPr lang="en-US" smtClean="0"/>
              <a:pPr/>
              <a:t>‹#›</a:t>
            </a:fld>
            <a:r>
              <a:rPr lang="en-US" dirty="0"/>
              <a:t> of 54 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422400" y="6492880"/>
            <a:ext cx="2032000" cy="365125"/>
          </a:xfrm>
        </p:spPr>
        <p:txBody>
          <a:bodyPr/>
          <a:lstStyle/>
          <a:p>
            <a:r>
              <a:rPr lang="x-none"/>
              <a:t>11 March,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753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VLSI Design, EE, FAST-NU, Islamabad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295077" y="6500814"/>
            <a:ext cx="742569" cy="269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fld id="{3A71E846-4510-4179-8A44-2BF45B20B66A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 dirty="0" smtClean="0">
                <a:solidFill>
                  <a:srgbClr val="000000"/>
                </a:solidFill>
              </a:rPr>
              <a:t>/39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526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VLSI Design, EE, FAST-NU, Islamabad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295077" y="6500814"/>
            <a:ext cx="742569" cy="269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fld id="{3A71E846-4510-4179-8A44-2BF45B20B66A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 dirty="0" smtClean="0">
                <a:solidFill>
                  <a:srgbClr val="000000"/>
                </a:solidFill>
              </a:rPr>
              <a:t>/39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0115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87570" y="6521451"/>
            <a:ext cx="11271206" cy="248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VLSI Design, EE, FAST-NU, Islamabad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295077" y="6500814"/>
            <a:ext cx="742569" cy="269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fld id="{3A71E846-4510-4179-8A44-2BF45B20B66A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 dirty="0" smtClean="0">
                <a:solidFill>
                  <a:srgbClr val="000000"/>
                </a:solidFill>
              </a:rPr>
              <a:t>/39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522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274640"/>
            <a:ext cx="109728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A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87570" y="6521451"/>
            <a:ext cx="11271206" cy="248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VLSI Design, EE, FAST-NU, Islamabad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295077" y="6500814"/>
            <a:ext cx="742569" cy="269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fld id="{3A71E846-4510-4179-8A44-2BF45B20B66A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 dirty="0" smtClean="0">
                <a:solidFill>
                  <a:srgbClr val="000000"/>
                </a:solidFill>
              </a:rPr>
              <a:t>/39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3612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921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1219202"/>
            <a:ext cx="10972800" cy="4906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87570" y="6521451"/>
            <a:ext cx="11271206" cy="248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VLSI Design, EE, FAST-NU, Islamabad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295077" y="6500814"/>
            <a:ext cx="742569" cy="269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fld id="{3A71E846-4510-4179-8A44-2BF45B20B66A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 dirty="0" smtClean="0">
                <a:solidFill>
                  <a:srgbClr val="000000"/>
                </a:solidFill>
              </a:rPr>
              <a:t>/39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2165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VLSI Design, EE, FAST-NU, Islamabad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295077" y="6500814"/>
            <a:ext cx="742569" cy="269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fld id="{3A71E846-4510-4179-8A44-2BF45B20B66A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 dirty="0" smtClean="0">
                <a:solidFill>
                  <a:srgbClr val="000000"/>
                </a:solidFill>
              </a:rPr>
              <a:t>/39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692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VLSI Design, EE, FAST-NU, Islamabad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295077" y="6500814"/>
            <a:ext cx="742569" cy="269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fld id="{3A71E846-4510-4179-8A44-2BF45B20B66A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 dirty="0" smtClean="0">
                <a:solidFill>
                  <a:srgbClr val="000000"/>
                </a:solidFill>
              </a:rPr>
              <a:t>/39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0640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1" y="0"/>
            <a:ext cx="11785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5" y="1371600"/>
            <a:ext cx="11683999" cy="4709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7800" y="6492880"/>
            <a:ext cx="200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chemeClr val="tx1">
                    <a:tint val="75000"/>
                  </a:schemeClr>
                </a:solidFill>
                <a:latin typeface="Baskerville Old Face" panose="02020602080505020303" pitchFamily="18" charset="0"/>
              </a:defRPr>
            </a:lvl1pPr>
          </a:lstStyle>
          <a:p>
            <a:r>
              <a:rPr lang="x-none"/>
              <a:t>11 March, 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9288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chemeClr val="tx1">
                    <a:tint val="75000"/>
                  </a:schemeClr>
                </a:solidFill>
                <a:latin typeface="Baskerville Old Face" panose="02020602080505020303" pitchFamily="18" charset="0"/>
              </a:defRPr>
            </a:lvl1pPr>
          </a:lstStyle>
          <a:p>
            <a:r>
              <a:rPr lang="en-US"/>
              <a:t>Introduction-Open Source Tools Workshop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492880"/>
            <a:ext cx="21817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tint val="75000"/>
                  </a:schemeClr>
                </a:solidFill>
                <a:latin typeface="Baskerville Old Face" panose="02020602080505020303" pitchFamily="18" charset="0"/>
              </a:defRPr>
            </a:lvl1pPr>
          </a:lstStyle>
          <a:p>
            <a:fld id="{6ABCA60B-9110-439D-9286-A1DDBE7B67FC}" type="slidenum">
              <a:rPr lang="en-US" smtClean="0"/>
              <a:pPr/>
              <a:t>‹#›</a:t>
            </a:fld>
            <a:r>
              <a:rPr lang="en-US" dirty="0"/>
              <a:t> of 54</a:t>
            </a:r>
          </a:p>
        </p:txBody>
      </p:sp>
      <p:sp>
        <p:nvSpPr>
          <p:cNvPr id="7" name="AutoShape 16"/>
          <p:cNvSpPr>
            <a:spLocks noChangeArrowheads="1"/>
          </p:cNvSpPr>
          <p:nvPr userDrawn="1"/>
        </p:nvSpPr>
        <p:spPr bwMode="auto">
          <a:xfrm>
            <a:off x="203201" y="152404"/>
            <a:ext cx="11785600" cy="6340475"/>
          </a:xfrm>
          <a:prstGeom prst="roundRect">
            <a:avLst>
              <a:gd name="adj" fmla="val 5336"/>
            </a:avLst>
          </a:prstGeom>
          <a:noFill/>
          <a:ln w="12700">
            <a:solidFill>
              <a:srgbClr val="33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Bookman Old Style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Bookman Old Style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Bookman Old Style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Bookman Old Style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Bookman Old Style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pPr eaLnBrk="1" hangingPunct="1">
              <a:defRPr/>
            </a:pPr>
            <a:endParaRPr lang="en-US" altLang="en-US" sz="1800"/>
          </a:p>
        </p:txBody>
      </p:sp>
      <p:pic>
        <p:nvPicPr>
          <p:cNvPr id="8" name="Picture 2" descr="Text Box:  "/>
          <p:cNvPicPr>
            <a:picLocks noChangeAspect="1" noChangeArrowheads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3" y="6504714"/>
            <a:ext cx="1219199" cy="35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OSFPGA – Open Source FPGA Foundation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9370" y="6537438"/>
            <a:ext cx="1182898" cy="30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4" r:id="rId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2727E7"/>
          </a:solidFill>
          <a:latin typeface="Baskerville Old Face" panose="02020602080505020303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Book Antiqua" panose="020406020503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Book Antiqua" panose="020406020503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Book Antiqua" panose="020406020503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Book Antiqua" panose="020406020503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Book Antiqua" panose="020406020503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2000" cy="749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822" y="1089485"/>
            <a:ext cx="11323858" cy="5074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87570" y="6521451"/>
            <a:ext cx="11271206" cy="248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defRPr sz="1200">
                <a:latin typeface="+mn-lt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en-US" smtClean="0">
                <a:solidFill>
                  <a:srgbClr val="000000"/>
                </a:solidFill>
              </a:rPr>
              <a:t>VLSI Design, EE, FAST-NU, Islamabad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295077" y="6500814"/>
            <a:ext cx="742569" cy="269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fld id="{3A71E846-4510-4179-8A44-2BF45B20B66A}" type="slidenum">
              <a:rPr lang="en-US" smtClean="0">
                <a:solidFill>
                  <a:srgbClr val="000000"/>
                </a:solidFill>
              </a:rPr>
              <a:pPr fontAlgn="base">
                <a:spcAft>
                  <a:spcPct val="0"/>
                </a:spcAft>
                <a:defRPr/>
              </a:pPr>
              <a:t>‹#›</a:t>
            </a:fld>
            <a:r>
              <a:rPr lang="en-US" dirty="0" smtClean="0">
                <a:solidFill>
                  <a:srgbClr val="000000"/>
                </a:solidFill>
              </a:rPr>
              <a:t>/39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Rounded Rectangle 2"/>
          <p:cNvSpPr/>
          <p:nvPr userDrawn="1"/>
        </p:nvSpPr>
        <p:spPr bwMode="auto">
          <a:xfrm>
            <a:off x="145246" y="183485"/>
            <a:ext cx="11901508" cy="6337965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6661" tIns="48331" rIns="96661" bIns="48331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120000"/>
              </a:lnSpc>
              <a:spcBef>
                <a:spcPct val="40000"/>
              </a:spcBef>
              <a:spcAft>
                <a:spcPct val="0"/>
              </a:spcAft>
            </a:pPr>
            <a:endParaRPr lang="en-US" sz="110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AutoShape 16"/>
          <p:cNvSpPr>
            <a:spLocks noChangeArrowheads="1"/>
          </p:cNvSpPr>
          <p:nvPr userDrawn="1"/>
        </p:nvSpPr>
        <p:spPr bwMode="auto">
          <a:xfrm>
            <a:off x="136138" y="147486"/>
            <a:ext cx="11901508" cy="6282812"/>
          </a:xfrm>
          <a:prstGeom prst="roundRect">
            <a:avLst>
              <a:gd name="adj" fmla="val 5336"/>
            </a:avLst>
          </a:prstGeom>
          <a:noFill/>
          <a:ln w="19050">
            <a:solidFill>
              <a:srgbClr val="33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Bookman Old Style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Bookman Old Style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Bookman Old Style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Bookman Old Style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Bookman Old Style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pPr eaLnBrk="1" fontAlgn="base" hangingPunct="1">
              <a:lnSpc>
                <a:spcPct val="120000"/>
              </a:lnSpc>
              <a:spcBef>
                <a:spcPct val="40000"/>
              </a:spcBef>
              <a:spcAft>
                <a:spcPct val="0"/>
              </a:spcAft>
              <a:defRPr/>
            </a:pPr>
            <a:endParaRPr lang="en-US" altLang="en-US" sz="1100">
              <a:solidFill>
                <a:srgbClr val="000000"/>
              </a:solidFill>
            </a:endParaRPr>
          </a:p>
        </p:txBody>
      </p:sp>
      <p:pic>
        <p:nvPicPr>
          <p:cNvPr id="9" name="Picture 2" descr="Text Box:  "/>
          <p:cNvPicPr>
            <a:picLocks noChangeAspect="1" noChangeArrowheads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70" y="6430299"/>
            <a:ext cx="1362455" cy="42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6208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Bookman Old Style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Bookman Old Style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Bookman Old Style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Bookman Old Style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Bookman Old Style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Bookman Old Style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Bookman Old Style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Bookman Old Style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Arial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Arial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Arial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2000" cy="749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822" y="1089485"/>
            <a:ext cx="11323858" cy="5074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87570" y="6521451"/>
            <a:ext cx="11271206" cy="248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defRPr sz="1200">
                <a:latin typeface="+mn-lt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en-US" smtClean="0">
                <a:solidFill>
                  <a:srgbClr val="000000"/>
                </a:solidFill>
              </a:rPr>
              <a:t>VLSI Design, EE, FAST-NU, Islamabad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295077" y="6500814"/>
            <a:ext cx="742569" cy="269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fld id="{3A71E846-4510-4179-8A44-2BF45B20B66A}" type="slidenum">
              <a:rPr lang="en-US" smtClean="0">
                <a:solidFill>
                  <a:srgbClr val="000000"/>
                </a:solidFill>
              </a:rPr>
              <a:pPr fontAlgn="base">
                <a:spcAft>
                  <a:spcPct val="0"/>
                </a:spcAft>
                <a:defRPr/>
              </a:pPr>
              <a:t>‹#›</a:t>
            </a:fld>
            <a:r>
              <a:rPr lang="en-US" dirty="0" smtClean="0">
                <a:solidFill>
                  <a:srgbClr val="000000"/>
                </a:solidFill>
              </a:rPr>
              <a:t>/39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Rounded Rectangle 2"/>
          <p:cNvSpPr/>
          <p:nvPr userDrawn="1"/>
        </p:nvSpPr>
        <p:spPr bwMode="auto">
          <a:xfrm>
            <a:off x="145246" y="183485"/>
            <a:ext cx="11901508" cy="6337965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6661" tIns="48331" rIns="96661" bIns="48331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120000"/>
              </a:lnSpc>
              <a:spcBef>
                <a:spcPct val="40000"/>
              </a:spcBef>
              <a:spcAft>
                <a:spcPct val="0"/>
              </a:spcAft>
            </a:pPr>
            <a:endParaRPr lang="en-US" sz="110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AutoShape 16"/>
          <p:cNvSpPr>
            <a:spLocks noChangeArrowheads="1"/>
          </p:cNvSpPr>
          <p:nvPr userDrawn="1"/>
        </p:nvSpPr>
        <p:spPr bwMode="auto">
          <a:xfrm>
            <a:off x="136138" y="147486"/>
            <a:ext cx="11901508" cy="6282812"/>
          </a:xfrm>
          <a:prstGeom prst="roundRect">
            <a:avLst>
              <a:gd name="adj" fmla="val 5336"/>
            </a:avLst>
          </a:prstGeom>
          <a:noFill/>
          <a:ln w="19050">
            <a:solidFill>
              <a:srgbClr val="33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Bookman Old Style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Bookman Old Style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Bookman Old Style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Bookman Old Style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Bookman Old Style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pPr eaLnBrk="1" fontAlgn="base" hangingPunct="1">
              <a:lnSpc>
                <a:spcPct val="120000"/>
              </a:lnSpc>
              <a:spcBef>
                <a:spcPct val="40000"/>
              </a:spcBef>
              <a:spcAft>
                <a:spcPct val="0"/>
              </a:spcAft>
              <a:defRPr/>
            </a:pPr>
            <a:endParaRPr lang="en-US" altLang="en-US" sz="1100">
              <a:solidFill>
                <a:srgbClr val="000000"/>
              </a:solidFill>
            </a:endParaRPr>
          </a:p>
        </p:txBody>
      </p:sp>
      <p:pic>
        <p:nvPicPr>
          <p:cNvPr id="9" name="Picture 2" descr="Text Box:  "/>
          <p:cNvPicPr>
            <a:picLocks noChangeAspect="1" noChangeArrowheads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70" y="6430299"/>
            <a:ext cx="1362455" cy="42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013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Bookman Old Style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Bookman Old Style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Bookman Old Style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Bookman Old Style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Bookman Old Style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Bookman Old Style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Bookman Old Style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Bookman Old Style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Arial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Arial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Arial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jpg"/><Relationship Id="rId4" Type="http://schemas.openxmlformats.org/officeDocument/2006/relationships/image" Target="../media/image21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4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F02A2B-6FA0-4047-AB12-B125127FB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400" y="1400616"/>
            <a:ext cx="7044813" cy="26670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C00000"/>
                </a:solidFill>
                <a:latin typeface="Baskerville Old Face" panose="02020602080505020303" pitchFamily="18" charset="0"/>
                <a:cs typeface="Times New Roman" pitchFamily="18" charset="0"/>
              </a:rPr>
              <a:t>Open Source IC Design Tools Workshop  </a:t>
            </a:r>
            <a:br>
              <a:rPr lang="en-US" dirty="0">
                <a:solidFill>
                  <a:srgbClr val="C00000"/>
                </a:solidFill>
                <a:latin typeface="Baskerville Old Face" panose="02020602080505020303" pitchFamily="18" charset="0"/>
                <a:cs typeface="Times New Roman" pitchFamily="18" charset="0"/>
              </a:rPr>
            </a:br>
            <a:r>
              <a:rPr lang="en-US" dirty="0">
                <a:solidFill>
                  <a:srgbClr val="C00000"/>
                </a:solidFill>
                <a:latin typeface="Baskerville Old Face" panose="02020602080505020303" pitchFamily="18" charset="0"/>
                <a:cs typeface="Times New Roman" pitchFamily="18" charset="0"/>
              </a:rPr>
              <a:t>Day-1</a:t>
            </a:r>
            <a:r>
              <a:rPr lang="en-US" sz="5400" dirty="0">
                <a:latin typeface="Baskerville Old Face" panose="02020602080505020303" pitchFamily="18" charset="0"/>
                <a:cs typeface="Times New Roman" pitchFamily="18" charset="0"/>
              </a:rPr>
              <a:t/>
            </a:r>
            <a:br>
              <a:rPr lang="en-US" sz="5400" dirty="0">
                <a:latin typeface="Baskerville Old Face" panose="02020602080505020303" pitchFamily="18" charset="0"/>
                <a:cs typeface="Times New Roman" pitchFamily="18" charset="0"/>
              </a:rPr>
            </a:br>
            <a:r>
              <a:rPr lang="en-US" sz="4000" dirty="0">
                <a:latin typeface="Baskerville Old Face" panose="02020602080505020303" pitchFamily="18" charset="0"/>
                <a:cs typeface="Times New Roman" pitchFamily="18" charset="0"/>
              </a:rPr>
              <a:t>Introduction and Overview</a:t>
            </a:r>
            <a:endParaRPr lang="en-SG" sz="4000" dirty="0">
              <a:latin typeface="Baskerville Old Face" panose="02020602080505020303" pitchFamily="18" charset="0"/>
              <a:cs typeface="Times New Roman" pitchFamily="18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 bwMode="auto">
          <a:xfrm>
            <a:off x="1922206" y="4067616"/>
            <a:ext cx="88392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3333CC"/>
              </a:buClr>
              <a:buSzPct val="120000"/>
              <a:buChar char="•"/>
              <a:defRPr sz="2800">
                <a:solidFill>
                  <a:schemeClr val="tx1"/>
                </a:solidFill>
                <a:latin typeface="Bookman Old Style" panose="020506040505050202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Bookman Old Style" panose="020506040505050202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Bookman Old Style" panose="020506040505050202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Bookman Old Style" panose="020506040505050202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Bookman Old Style" panose="020506040505050202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Bookman Old Style" panose="020506040505050202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Bookman Old Style" panose="020506040505050202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Bookman Old Style" panose="020506040505050202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Bookman Old Style" panose="02050604050505020204" pitchFamily="18" charset="0"/>
              </a:defRPr>
            </a:lvl9pPr>
          </a:lstStyle>
          <a:p>
            <a:pPr algn="ctr">
              <a:spcBef>
                <a:spcPts val="0"/>
              </a:spcBef>
              <a:buClrTx/>
              <a:buSzTx/>
              <a:buNone/>
              <a:defRPr/>
            </a:pPr>
            <a:r>
              <a:rPr lang="en-US" altLang="en-US" b="1" dirty="0">
                <a:latin typeface="Baskerville Old Face" panose="02020602080505020303" pitchFamily="18" charset="0"/>
                <a:ea typeface="+mj-ea"/>
                <a:cs typeface="Times New Roman" pitchFamily="18" charset="0"/>
              </a:rPr>
              <a:t>Prof. Dr. Rashad </a:t>
            </a:r>
            <a:r>
              <a:rPr lang="en-US" altLang="en-US" b="1" dirty="0" err="1">
                <a:latin typeface="Baskerville Old Face" panose="02020602080505020303" pitchFamily="18" charset="0"/>
                <a:ea typeface="+mj-ea"/>
                <a:cs typeface="Times New Roman" pitchFamily="18" charset="0"/>
              </a:rPr>
              <a:t>M.Ramzan</a:t>
            </a:r>
            <a:endParaRPr lang="en-US" altLang="en-US" b="1" dirty="0">
              <a:latin typeface="Baskerville Old Face" panose="02020602080505020303" pitchFamily="18" charset="0"/>
              <a:ea typeface="+mj-ea"/>
              <a:cs typeface="Times New Roman" pitchFamily="18" charset="0"/>
            </a:endParaRPr>
          </a:p>
          <a:p>
            <a:pPr algn="ctr">
              <a:spcBef>
                <a:spcPts val="0"/>
              </a:spcBef>
              <a:buClrTx/>
              <a:buSzTx/>
              <a:buNone/>
              <a:defRPr/>
            </a:pPr>
            <a:r>
              <a:rPr lang="en-US" altLang="en-US" b="1" dirty="0">
                <a:latin typeface="Baskerville Old Face" panose="02020602080505020303" pitchFamily="18" charset="0"/>
                <a:cs typeface="Times New Roman" pitchFamily="18" charset="0"/>
              </a:rPr>
              <a:t>Engr. Shahid </a:t>
            </a:r>
            <a:r>
              <a:rPr lang="en-US" altLang="en-US" b="1">
                <a:latin typeface="Baskerville Old Face" panose="02020602080505020303" pitchFamily="18" charset="0"/>
                <a:cs typeface="Times New Roman" pitchFamily="18" charset="0"/>
              </a:rPr>
              <a:t>jamil</a:t>
            </a:r>
            <a:endParaRPr lang="en-US" altLang="en-US" b="1" dirty="0">
              <a:latin typeface="Baskerville Old Face" panose="02020602080505020303" pitchFamily="18" charset="0"/>
              <a:ea typeface="+mj-ea"/>
              <a:cs typeface="Times New Roman" pitchFamily="18" charset="0"/>
            </a:endParaRPr>
          </a:p>
          <a:p>
            <a:pPr algn="ctr">
              <a:spcBef>
                <a:spcPts val="0"/>
              </a:spcBef>
              <a:buClrTx/>
              <a:buSzTx/>
              <a:buNone/>
              <a:defRPr/>
            </a:pPr>
            <a:r>
              <a:rPr lang="en-US" altLang="en-US" sz="2400" b="1" dirty="0"/>
              <a:t> </a:t>
            </a:r>
          </a:p>
          <a:p>
            <a:pPr algn="ctr">
              <a:spcBef>
                <a:spcPts val="0"/>
              </a:spcBef>
              <a:buClrTx/>
              <a:buSzTx/>
              <a:buNone/>
              <a:defRPr/>
            </a:pPr>
            <a:r>
              <a:rPr lang="en-US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  <a:ea typeface="+mj-ea"/>
                <a:cs typeface="Times New Roman" pitchFamily="18" charset="0"/>
              </a:rPr>
              <a:t>National University of Computer and Emerging Sciences (FAST-NU),</a:t>
            </a:r>
          </a:p>
          <a:p>
            <a:pPr algn="ctr">
              <a:spcBef>
                <a:spcPts val="0"/>
              </a:spcBef>
              <a:buClrTx/>
              <a:buSzTx/>
              <a:buNone/>
              <a:defRPr/>
            </a:pPr>
            <a:r>
              <a:rPr lang="en-US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  <a:ea typeface="+mj-ea"/>
                <a:cs typeface="Times New Roman" pitchFamily="18" charset="0"/>
              </a:rPr>
              <a:t>A.K</a:t>
            </a:r>
            <a:r>
              <a:rPr lang="en-US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  <a:ea typeface="+mj-ea"/>
                <a:cs typeface="Times New Roman" pitchFamily="18" charset="0"/>
              </a:rPr>
              <a:t>. </a:t>
            </a:r>
            <a:r>
              <a:rPr lang="en-US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  <a:ea typeface="+mj-ea"/>
                <a:cs typeface="Times New Roman" pitchFamily="18" charset="0"/>
              </a:rPr>
              <a:t>Brohi</a:t>
            </a:r>
            <a:r>
              <a:rPr lang="en-US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  <a:ea typeface="+mj-ea"/>
                <a:cs typeface="Times New Roman" pitchFamily="18" charset="0"/>
              </a:rPr>
              <a:t> Road, H-11/4,</a:t>
            </a:r>
          </a:p>
          <a:p>
            <a:pPr algn="ctr">
              <a:spcBef>
                <a:spcPts val="0"/>
              </a:spcBef>
              <a:buClrTx/>
              <a:buSzTx/>
              <a:buNone/>
              <a:defRPr/>
            </a:pPr>
            <a:r>
              <a:rPr lang="en-US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  <a:ea typeface="+mj-ea"/>
                <a:cs typeface="Times New Roman" pitchFamily="18" charset="0"/>
              </a:rPr>
              <a:t>Islamabad-44000, Pakistan</a:t>
            </a:r>
          </a:p>
        </p:txBody>
      </p:sp>
      <p:pic>
        <p:nvPicPr>
          <p:cNvPr id="8" name="Picture 2" descr="Text Box: 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38" y="164096"/>
            <a:ext cx="3200400" cy="123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OSFPGA – Open Source FPGA Founda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094" y="428498"/>
            <a:ext cx="2767012" cy="712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F2378CB-C841-43C7-AEA5-E40E9B1C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cs typeface="Times New Roman" pitchFamily="18" charset="0"/>
              </a:rPr>
              <a:t>Introduction-Open Source Tools Workshop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0E9D40A-DE12-48EB-9E5F-A6E9F45F2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CA60B-9110-439D-9286-A1DDBE7B67FC}" type="slidenum">
              <a:rPr lang="en-US" smtClean="0"/>
              <a:pPr/>
              <a:t>1</a:t>
            </a:fld>
            <a:r>
              <a:rPr lang="en-US"/>
              <a:t> of 54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4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sz="6600" b="1" i="0" kern="1200" dirty="0">
                <a:solidFill>
                  <a:srgbClr val="2727E7"/>
                </a:solidFill>
                <a:effectLst/>
                <a:latin typeface="Baskerville Old Face" panose="02020602080505020303" pitchFamily="18" charset="0"/>
                <a:ea typeface="+mn-ea"/>
                <a:cs typeface="+mn-cs"/>
              </a:rPr>
              <a:t>CMOS Fabrication </a:t>
            </a:r>
            <a:r>
              <a:rPr lang="en-US" sz="6600" b="1" i="0" kern="1200" dirty="0" smtClean="0">
                <a:solidFill>
                  <a:srgbClr val="2727E7"/>
                </a:solidFill>
                <a:effectLst/>
                <a:latin typeface="Baskerville Old Face" panose="02020602080505020303" pitchFamily="18" charset="0"/>
                <a:ea typeface="+mn-ea"/>
                <a:cs typeface="+mn-cs"/>
              </a:rPr>
              <a:t>Process</a:t>
            </a:r>
            <a:br>
              <a:rPr lang="en-US" sz="6600" b="1" i="0" kern="1200" dirty="0" smtClean="0">
                <a:solidFill>
                  <a:srgbClr val="2727E7"/>
                </a:solidFill>
                <a:effectLst/>
                <a:latin typeface="Baskerville Old Face" panose="02020602080505020303" pitchFamily="18" charset="0"/>
                <a:ea typeface="+mn-ea"/>
                <a:cs typeface="+mn-cs"/>
              </a:rPr>
            </a:br>
            <a:r>
              <a:rPr lang="en-US" sz="6600" b="1" i="0" kern="1200" dirty="0" smtClean="0">
                <a:solidFill>
                  <a:srgbClr val="2727E7"/>
                </a:solidFill>
                <a:effectLst/>
                <a:latin typeface="Baskerville Old Face" panose="02020602080505020303" pitchFamily="18" charset="0"/>
                <a:ea typeface="+mn-ea"/>
                <a:cs typeface="+mn-cs"/>
              </a:rPr>
              <a:t>{</a:t>
            </a:r>
            <a:r>
              <a:rPr lang="en-US" sz="6600" b="1" dirty="0" smtClean="0">
                <a:ea typeface="+mn-ea"/>
                <a:cs typeface="+mn-cs"/>
              </a:rPr>
              <a:t>A Know How about Transistor}</a:t>
            </a:r>
            <a:endParaRPr lang="en-US" sz="6600" b="1" i="0" kern="1200" dirty="0">
              <a:solidFill>
                <a:srgbClr val="2727E7"/>
              </a:solidFill>
              <a:effectLst/>
              <a:latin typeface="Baskerville Old Face" panose="02020602080505020303" pitchFamily="18" charset="0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2DFA126-4C4D-4C95-8C7D-07588B685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Introduction-Open Source Tools Workshop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081F158-40B4-4F87-8B0F-194977CDC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CA60B-9110-439D-9286-A1DDBE7B67FC}" type="slidenum">
              <a:rPr lang="en-US" smtClean="0"/>
              <a:pPr/>
              <a:t>10</a:t>
            </a:fld>
            <a:r>
              <a:rPr lang="en-US"/>
              <a:t> of 54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44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570" y="40483"/>
            <a:ext cx="11775829" cy="807243"/>
          </a:xfrm>
        </p:spPr>
        <p:txBody>
          <a:bodyPr/>
          <a:lstStyle/>
          <a:p>
            <a:pPr algn="l"/>
            <a:r>
              <a:rPr lang="en-US" altLang="zh-TW" dirty="0">
                <a:solidFill>
                  <a:srgbClr val="0000FF"/>
                </a:solidFill>
              </a:rPr>
              <a:t>Architecture of </a:t>
            </a:r>
            <a:r>
              <a:rPr lang="en-US" altLang="zh-TW" dirty="0" err="1" smtClean="0">
                <a:solidFill>
                  <a:srgbClr val="0000FF"/>
                </a:solidFill>
              </a:rPr>
              <a:t>CMOS</a:t>
            </a:r>
            <a:r>
              <a:rPr lang="en-US" altLang="zh-TW" dirty="0" smtClean="0">
                <a:solidFill>
                  <a:srgbClr val="0000FF"/>
                </a:solidFill>
              </a:rPr>
              <a:t> Transistor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0" name="Rectangle 4"/>
          <p:cNvSpPr txBox="1">
            <a:spLocks noChangeArrowheads="1"/>
          </p:cNvSpPr>
          <p:nvPr/>
        </p:nvSpPr>
        <p:spPr bwMode="auto">
          <a:xfrm>
            <a:off x="381000" y="995273"/>
            <a:ext cx="43053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accent2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accent2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000" b="1" kern="0" dirty="0">
                <a:solidFill>
                  <a:srgbClr val="C00000"/>
                </a:solidFill>
              </a:rPr>
              <a:t>Four Terminals:</a:t>
            </a:r>
          </a:p>
          <a:p>
            <a:pPr lvl="1" eaLnBrk="1" hangingPunct="1"/>
            <a:r>
              <a:rPr lang="en-US" altLang="en-US" sz="2000" kern="0" dirty="0">
                <a:solidFill>
                  <a:srgbClr val="333399"/>
                </a:solidFill>
              </a:rPr>
              <a:t>Drain (D), Gate (G), Body (B), and source (S).</a:t>
            </a:r>
          </a:p>
          <a:p>
            <a:pPr eaLnBrk="1" hangingPunct="1"/>
            <a:r>
              <a:rPr lang="en-US" altLang="en-US" sz="2000" b="1" kern="0" dirty="0">
                <a:solidFill>
                  <a:srgbClr val="C00000"/>
                </a:solidFill>
              </a:rPr>
              <a:t>Body and Source are Connected. </a:t>
            </a:r>
            <a:r>
              <a:rPr lang="en-US" altLang="en-US" sz="2000" kern="0" dirty="0">
                <a:solidFill>
                  <a:srgbClr val="000000"/>
                </a:solidFill>
              </a:rPr>
              <a:t>To ensure that the body diodes are always </a:t>
            </a:r>
            <a:r>
              <a:rPr lang="en-US" altLang="en-US" sz="2000" u="sng" kern="0" dirty="0">
                <a:solidFill>
                  <a:srgbClr val="000000"/>
                </a:solidFill>
              </a:rPr>
              <a:t>Reverse Biased.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388" y="4122918"/>
            <a:ext cx="2878448" cy="17782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509" y="3516404"/>
            <a:ext cx="6877050" cy="2857500"/>
          </a:xfrm>
          <a:prstGeom prst="rect">
            <a:avLst/>
          </a:prstGeom>
        </p:spPr>
      </p:pic>
      <p:pic>
        <p:nvPicPr>
          <p:cNvPr id="8" name="Picture 17" descr="se05F01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725" b="4259"/>
          <a:stretch/>
        </p:blipFill>
        <p:spPr bwMode="auto">
          <a:xfrm>
            <a:off x="7118361" y="662886"/>
            <a:ext cx="4546983" cy="2994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VLSI Design, EE, FAST-NU, Islamabad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A71E846-4510-4179-8A44-2BF45B20B66A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r>
              <a:rPr lang="en-US" smtClean="0">
                <a:solidFill>
                  <a:srgbClr val="000000"/>
                </a:solidFill>
              </a:rPr>
              <a:t>/39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85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95808" y="806577"/>
            <a:ext cx="4438650" cy="274068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accent2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accent2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r>
              <a:rPr lang="en-US" altLang="en-US" sz="2000" b="1" kern="0" dirty="0" err="1">
                <a:solidFill>
                  <a:srgbClr val="000000"/>
                </a:solidFill>
              </a:rPr>
              <a:t>Czochralski</a:t>
            </a:r>
            <a:r>
              <a:rPr lang="en-US" altLang="en-US" sz="2000" b="1" kern="0" dirty="0">
                <a:solidFill>
                  <a:srgbClr val="000000"/>
                </a:solidFill>
              </a:rPr>
              <a:t> Process</a:t>
            </a:r>
          </a:p>
          <a:p>
            <a:pPr lvl="1"/>
            <a:r>
              <a:rPr lang="en-US" altLang="en-US" sz="1800" kern="0" dirty="0">
                <a:solidFill>
                  <a:srgbClr val="000000"/>
                </a:solidFill>
              </a:rPr>
              <a:t>Melt silicon at </a:t>
            </a:r>
            <a:r>
              <a:rPr lang="en-US" altLang="en-US" sz="1800" b="1" kern="0" dirty="0">
                <a:solidFill>
                  <a:srgbClr val="000000"/>
                </a:solidFill>
              </a:rPr>
              <a:t>1425 °C</a:t>
            </a:r>
          </a:p>
          <a:p>
            <a:pPr lvl="1"/>
            <a:r>
              <a:rPr lang="en-US" altLang="en-US" sz="1800" kern="0" dirty="0">
                <a:solidFill>
                  <a:srgbClr val="000000"/>
                </a:solidFill>
              </a:rPr>
              <a:t>Add impurities (dopants) to make n or p type</a:t>
            </a:r>
          </a:p>
          <a:p>
            <a:pPr lvl="1"/>
            <a:r>
              <a:rPr lang="en-US" altLang="en-US" sz="1800" kern="0" dirty="0">
                <a:solidFill>
                  <a:srgbClr val="000000"/>
                </a:solidFill>
              </a:rPr>
              <a:t>Dip the seed down</a:t>
            </a:r>
          </a:p>
          <a:p>
            <a:pPr lvl="1"/>
            <a:r>
              <a:rPr lang="en-US" altLang="en-US" sz="1800" kern="0" dirty="0">
                <a:solidFill>
                  <a:srgbClr val="000000"/>
                </a:solidFill>
              </a:rPr>
              <a:t>Spin and pull crystal</a:t>
            </a:r>
          </a:p>
          <a:p>
            <a:r>
              <a:rPr lang="en-US" altLang="en-US" sz="2000" b="1" kern="0" dirty="0">
                <a:solidFill>
                  <a:srgbClr val="000000"/>
                </a:solidFill>
              </a:rPr>
              <a:t>Slice into wafers</a:t>
            </a:r>
          </a:p>
          <a:p>
            <a:pPr lvl="1"/>
            <a:r>
              <a:rPr lang="en-US" altLang="en-US" sz="1800" kern="0" dirty="0">
                <a:solidFill>
                  <a:srgbClr val="000000"/>
                </a:solidFill>
              </a:rPr>
              <a:t>Typical </a:t>
            </a:r>
            <a:r>
              <a:rPr lang="en-US" altLang="en-US" sz="1800" b="1" i="1" kern="0" dirty="0">
                <a:solidFill>
                  <a:srgbClr val="000000"/>
                </a:solidFill>
              </a:rPr>
              <a:t>400 µm to 600 µm </a:t>
            </a:r>
            <a:r>
              <a:rPr lang="en-US" altLang="en-US" sz="1800" kern="0" dirty="0">
                <a:solidFill>
                  <a:srgbClr val="000000"/>
                </a:solidFill>
              </a:rPr>
              <a:t>thickness.</a:t>
            </a:r>
          </a:p>
          <a:p>
            <a:r>
              <a:rPr lang="en-US" altLang="en-US" sz="2000" b="1" kern="0" dirty="0">
                <a:solidFill>
                  <a:srgbClr val="000000"/>
                </a:solidFill>
              </a:rPr>
              <a:t>Polish one side for </a:t>
            </a:r>
            <a:r>
              <a:rPr lang="en-US" altLang="en-US" sz="2000" b="1" kern="0" dirty="0" err="1">
                <a:solidFill>
                  <a:srgbClr val="000000"/>
                </a:solidFill>
              </a:rPr>
              <a:t>epitaxi</a:t>
            </a:r>
            <a:endParaRPr lang="en-US" altLang="en-US" sz="2000" b="1" kern="0" dirty="0">
              <a:solidFill>
                <a:srgbClr val="000000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638300" y="85725"/>
            <a:ext cx="8915400" cy="105727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Bookman Old Style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Bookman Old Style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Bookman Old Style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Bookman Old Style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Bookman Old Style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Bookman Old Style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Bookman Old Style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Bookman Old Style" pitchFamily="18" charset="0"/>
              </a:defRPr>
            </a:lvl9pPr>
          </a:lstStyle>
          <a:p>
            <a:r>
              <a:rPr lang="en-US" altLang="en-US" kern="0" dirty="0">
                <a:solidFill>
                  <a:srgbClr val="0000FF"/>
                </a:solidFill>
              </a:rPr>
              <a:t>A Single Crystal Si Growth</a:t>
            </a: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479" y="4433835"/>
            <a:ext cx="2145920" cy="1607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874" y="4433835"/>
            <a:ext cx="2145920" cy="1607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923" y="4433835"/>
            <a:ext cx="2145920" cy="1607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8399895" y="4433836"/>
          <a:ext cx="2148621" cy="1607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Photo Editor Photo" r:id="rId7" imgW="1247619" imgH="933580" progId="MSPhotoEd.3">
                  <p:embed/>
                </p:oleObj>
              </mc:Choice>
              <mc:Fallback>
                <p:oleObj name="Photo Editor Photo" r:id="rId7" imgW="1247619" imgH="933580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99895" y="4433836"/>
                        <a:ext cx="2148621" cy="16073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545" y="1054219"/>
            <a:ext cx="3275369" cy="2938397"/>
          </a:xfrm>
          <a:prstGeom prst="rect">
            <a:avLst/>
          </a:prstGeom>
        </p:spPr>
      </p:pic>
      <p:pic>
        <p:nvPicPr>
          <p:cNvPr id="11" name="Picture 3" descr="wand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72" b="13202"/>
          <a:stretch/>
        </p:blipFill>
        <p:spPr bwMode="auto">
          <a:xfrm>
            <a:off x="9144001" y="1103031"/>
            <a:ext cx="1404515" cy="2470904"/>
          </a:xfrm>
          <a:prstGeom prst="rect">
            <a:avLst/>
          </a:prstGeom>
          <a:noFill/>
          <a:ln>
            <a:solidFill>
              <a:srgbClr val="3333C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9198485" y="3601591"/>
            <a:ext cx="129554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40000"/>
              </a:spcBef>
              <a:spcAft>
                <a:spcPct val="0"/>
              </a:spcAft>
            </a:pPr>
            <a:r>
              <a:rPr lang="en-US" altLang="en-US" sz="11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A finished 120 Kg </a:t>
            </a:r>
            <a:br>
              <a:rPr lang="en-US" altLang="en-US" sz="1100" b="1" dirty="0">
                <a:solidFill>
                  <a:srgbClr val="0000FF"/>
                </a:solidFill>
                <a:latin typeface="Times New Roman" panose="02020603050405020304" pitchFamily="18" charset="0"/>
              </a:rPr>
            </a:br>
            <a:r>
              <a:rPr lang="en-US" altLang="en-US" sz="11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Si Single Crystal</a:t>
            </a: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VLSI Design, EE, FAST-NU, Islamabad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A71E846-4510-4179-8A44-2BF45B20B66A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r>
              <a:rPr lang="en-US" smtClean="0">
                <a:solidFill>
                  <a:srgbClr val="000000"/>
                </a:solidFill>
              </a:rPr>
              <a:t>/39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12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Silicon Wafer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3501" y="718236"/>
            <a:ext cx="8848725" cy="117388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Silicon Ingots </a:t>
            </a:r>
            <a:r>
              <a:rPr lang="en-US" dirty="0" smtClean="0"/>
              <a:t>are sliced into thin wafers.</a:t>
            </a:r>
          </a:p>
          <a:p>
            <a:r>
              <a:rPr lang="en-US" dirty="0" smtClean="0"/>
              <a:t>Typical Wafer of </a:t>
            </a:r>
            <a:r>
              <a:rPr lang="en-US" b="1" i="1" dirty="0" smtClean="0">
                <a:solidFill>
                  <a:srgbClr val="C00000"/>
                </a:solidFill>
              </a:rPr>
              <a:t>400 µm to 600 µm </a:t>
            </a:r>
            <a:r>
              <a:rPr lang="en-US" dirty="0" smtClean="0"/>
              <a:t>thickness and up to </a:t>
            </a:r>
            <a:r>
              <a:rPr lang="en-US" b="1" dirty="0" err="1" smtClean="0">
                <a:solidFill>
                  <a:srgbClr val="C00000"/>
                </a:solidFill>
              </a:rPr>
              <a:t>300mm</a:t>
            </a:r>
            <a:r>
              <a:rPr lang="en-US" dirty="0" smtClean="0">
                <a:solidFill>
                  <a:srgbClr val="C00000"/>
                </a:solidFill>
              </a:rPr>
              <a:t> is diameter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675" y="1997418"/>
            <a:ext cx="3507316" cy="20030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129" y="2350068"/>
            <a:ext cx="5290598" cy="35675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89" b="9584"/>
          <a:stretch/>
        </p:blipFill>
        <p:spPr>
          <a:xfrm>
            <a:off x="1590675" y="4133851"/>
            <a:ext cx="3507316" cy="2003041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VLSI Design, EE, FAST-NU, Islamabad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A71E846-4510-4179-8A44-2BF45B20B66A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r>
              <a:rPr lang="en-US" smtClean="0">
                <a:solidFill>
                  <a:srgbClr val="000000"/>
                </a:solidFill>
              </a:rPr>
              <a:t>/39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45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Fabrication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07062"/>
            <a:ext cx="11049000" cy="4114800"/>
          </a:xfrm>
        </p:spPr>
        <p:txBody>
          <a:bodyPr/>
          <a:lstStyle/>
          <a:p>
            <a:pPr marL="368300">
              <a:spcBef>
                <a:spcPts val="675"/>
              </a:spcBef>
              <a:buClr>
                <a:srgbClr val="2C2C89"/>
              </a:buClr>
              <a:buFont typeface="Wingdings"/>
              <a:buChar char=""/>
              <a:tabLst>
                <a:tab pos="367665" algn="l"/>
                <a:tab pos="368300" algn="l"/>
              </a:tabLst>
              <a:defRPr/>
            </a:pPr>
            <a:r>
              <a:rPr lang="en-US" sz="2400" b="1" spc="-5" dirty="0">
                <a:cs typeface="Arial"/>
              </a:rPr>
              <a:t>Start </a:t>
            </a:r>
            <a:r>
              <a:rPr lang="en-US" sz="2400" b="1" spc="5" dirty="0">
                <a:cs typeface="Arial"/>
              </a:rPr>
              <a:t>with </a:t>
            </a:r>
            <a:r>
              <a:rPr lang="en-US" sz="2400" b="1" spc="-5" dirty="0">
                <a:cs typeface="Arial"/>
              </a:rPr>
              <a:t>blank</a:t>
            </a:r>
            <a:r>
              <a:rPr lang="en-US" sz="2400" b="1" spc="-65" dirty="0">
                <a:cs typeface="Arial"/>
              </a:rPr>
              <a:t> </a:t>
            </a:r>
            <a:r>
              <a:rPr lang="en-US" sz="2400" b="1" dirty="0">
                <a:cs typeface="Arial"/>
              </a:rPr>
              <a:t>wafer</a:t>
            </a:r>
            <a:endParaRPr lang="en-US" sz="2400" dirty="0">
              <a:cs typeface="Arial"/>
            </a:endParaRPr>
          </a:p>
          <a:p>
            <a:pPr marL="368300">
              <a:spcBef>
                <a:spcPts val="580"/>
              </a:spcBef>
              <a:buClr>
                <a:srgbClr val="2C2C89"/>
              </a:buClr>
              <a:buFont typeface="Wingdings"/>
              <a:buChar char=""/>
              <a:tabLst>
                <a:tab pos="367665" algn="l"/>
                <a:tab pos="368300" algn="l"/>
              </a:tabLst>
              <a:defRPr/>
            </a:pPr>
            <a:r>
              <a:rPr lang="en-US" sz="2400" b="1" spc="-5" dirty="0">
                <a:cs typeface="Arial"/>
              </a:rPr>
              <a:t>Build inverter from the </a:t>
            </a:r>
            <a:r>
              <a:rPr lang="en-US" sz="2400" b="1" dirty="0">
                <a:cs typeface="Arial"/>
              </a:rPr>
              <a:t>bottom</a:t>
            </a:r>
            <a:r>
              <a:rPr lang="en-US" sz="2400" b="1" spc="-40" dirty="0">
                <a:cs typeface="Arial"/>
              </a:rPr>
              <a:t> </a:t>
            </a:r>
            <a:r>
              <a:rPr lang="en-US" sz="2400" b="1" dirty="0">
                <a:cs typeface="Arial"/>
              </a:rPr>
              <a:t>up</a:t>
            </a:r>
            <a:endParaRPr lang="en-US" sz="2400" dirty="0">
              <a:cs typeface="Arial"/>
            </a:endParaRPr>
          </a:p>
          <a:p>
            <a:pPr marL="368300">
              <a:spcBef>
                <a:spcPts val="575"/>
              </a:spcBef>
              <a:buClr>
                <a:srgbClr val="2C2C89"/>
              </a:buClr>
              <a:buFont typeface="Wingdings"/>
              <a:buChar char=""/>
              <a:tabLst>
                <a:tab pos="367665" algn="l"/>
                <a:tab pos="368300" algn="l"/>
              </a:tabLst>
              <a:defRPr/>
            </a:pPr>
            <a:r>
              <a:rPr lang="en-US" sz="2400" b="1" spc="-5" dirty="0">
                <a:cs typeface="Arial"/>
              </a:rPr>
              <a:t>First step </a:t>
            </a:r>
            <a:r>
              <a:rPr lang="en-US" sz="2400" b="1" spc="5" dirty="0">
                <a:cs typeface="Arial"/>
              </a:rPr>
              <a:t>will </a:t>
            </a:r>
            <a:r>
              <a:rPr lang="en-US" sz="2400" b="1" spc="-5" dirty="0">
                <a:cs typeface="Arial"/>
              </a:rPr>
              <a:t>be </a:t>
            </a:r>
            <a:r>
              <a:rPr lang="en-US" sz="2400" b="1" dirty="0">
                <a:cs typeface="Arial"/>
              </a:rPr>
              <a:t>to </a:t>
            </a:r>
            <a:r>
              <a:rPr lang="en-US" sz="2400" b="1" spc="-5" dirty="0">
                <a:cs typeface="Arial"/>
              </a:rPr>
              <a:t>form the</a:t>
            </a:r>
            <a:r>
              <a:rPr lang="en-US" sz="2400" b="1" spc="-60" dirty="0">
                <a:cs typeface="Arial"/>
              </a:rPr>
              <a:t> </a:t>
            </a:r>
            <a:r>
              <a:rPr lang="en-US" sz="2400" b="1" dirty="0">
                <a:cs typeface="Arial"/>
              </a:rPr>
              <a:t>n-well</a:t>
            </a:r>
            <a:endParaRPr lang="en-US" sz="2400" dirty="0">
              <a:cs typeface="Arial"/>
            </a:endParaRPr>
          </a:p>
          <a:p>
            <a:pPr marL="768985" lvl="1" indent="-287020">
              <a:spcBef>
                <a:spcPts val="484"/>
              </a:spcBef>
              <a:buClr>
                <a:srgbClr val="2C2C89"/>
              </a:buClr>
              <a:buFont typeface="Wingdings"/>
              <a:buChar char=""/>
              <a:tabLst>
                <a:tab pos="768985" algn="l"/>
                <a:tab pos="769620" algn="l"/>
              </a:tabLst>
              <a:defRPr/>
            </a:pPr>
            <a:r>
              <a:rPr lang="en-US" sz="2000" dirty="0">
                <a:cs typeface="Arial"/>
              </a:rPr>
              <a:t>Cover wafer with protective layer of </a:t>
            </a:r>
            <a:r>
              <a:rPr lang="en-US" sz="2000" spc="5" dirty="0">
                <a:cs typeface="Arial"/>
              </a:rPr>
              <a:t>SiO</a:t>
            </a:r>
            <a:r>
              <a:rPr lang="en-US" sz="1950" spc="7" baseline="-21367" dirty="0">
                <a:cs typeface="Arial"/>
              </a:rPr>
              <a:t>2</a:t>
            </a:r>
            <a:r>
              <a:rPr lang="en-US" sz="1950" spc="37" baseline="-21367" dirty="0">
                <a:cs typeface="Arial"/>
              </a:rPr>
              <a:t> </a:t>
            </a:r>
            <a:r>
              <a:rPr lang="en-US" sz="2000" dirty="0">
                <a:cs typeface="Arial"/>
              </a:rPr>
              <a:t>(oxide)</a:t>
            </a:r>
          </a:p>
          <a:p>
            <a:pPr marL="768985" lvl="1" indent="-287020">
              <a:spcBef>
                <a:spcPts val="480"/>
              </a:spcBef>
              <a:buClr>
                <a:srgbClr val="2C2C89"/>
              </a:buClr>
              <a:buFont typeface="Wingdings"/>
              <a:buChar char=""/>
              <a:tabLst>
                <a:tab pos="768985" algn="l"/>
                <a:tab pos="769620" algn="l"/>
              </a:tabLst>
              <a:defRPr/>
            </a:pPr>
            <a:r>
              <a:rPr lang="en-US" sz="2000" dirty="0">
                <a:cs typeface="Arial"/>
              </a:rPr>
              <a:t>Remove layer where n-well should be</a:t>
            </a:r>
            <a:r>
              <a:rPr lang="en-US" sz="2000" spc="-120" dirty="0">
                <a:cs typeface="Arial"/>
              </a:rPr>
              <a:t> </a:t>
            </a:r>
            <a:r>
              <a:rPr lang="en-US" sz="2000" dirty="0">
                <a:cs typeface="Arial"/>
              </a:rPr>
              <a:t>built</a:t>
            </a:r>
          </a:p>
          <a:p>
            <a:pPr marL="768985" lvl="1" indent="-287020">
              <a:spcBef>
                <a:spcPts val="480"/>
              </a:spcBef>
              <a:buClr>
                <a:srgbClr val="2C2C89"/>
              </a:buClr>
              <a:buFont typeface="Wingdings"/>
              <a:buChar char=""/>
              <a:tabLst>
                <a:tab pos="768985" algn="l"/>
                <a:tab pos="769620" algn="l"/>
              </a:tabLst>
              <a:defRPr/>
            </a:pPr>
            <a:r>
              <a:rPr lang="en-US" sz="2000" dirty="0">
                <a:cs typeface="Arial"/>
              </a:rPr>
              <a:t>Implant or diffuse n dopants into exposed</a:t>
            </a:r>
            <a:r>
              <a:rPr lang="en-US" sz="2000" spc="-170" dirty="0">
                <a:cs typeface="Arial"/>
              </a:rPr>
              <a:t> </a:t>
            </a:r>
            <a:r>
              <a:rPr lang="en-US" sz="2000" dirty="0">
                <a:cs typeface="Arial"/>
              </a:rPr>
              <a:t>wafer</a:t>
            </a:r>
          </a:p>
          <a:p>
            <a:pPr marL="768985" lvl="1" indent="-287020">
              <a:spcBef>
                <a:spcPts val="480"/>
              </a:spcBef>
              <a:buClr>
                <a:srgbClr val="2C2C89"/>
              </a:buClr>
              <a:buFont typeface="Wingdings"/>
              <a:buChar char=""/>
              <a:tabLst>
                <a:tab pos="768985" algn="l"/>
                <a:tab pos="769620" algn="l"/>
              </a:tabLst>
              <a:defRPr/>
            </a:pPr>
            <a:r>
              <a:rPr lang="en-US" sz="2000" spc="-5" dirty="0">
                <a:cs typeface="Arial"/>
              </a:rPr>
              <a:t>Strip </a:t>
            </a:r>
            <a:r>
              <a:rPr lang="en-US" sz="2000" dirty="0">
                <a:cs typeface="Arial"/>
              </a:rPr>
              <a:t>off</a:t>
            </a:r>
            <a:r>
              <a:rPr lang="en-US" sz="2000" spc="-25" dirty="0">
                <a:cs typeface="Arial"/>
              </a:rPr>
              <a:t> </a:t>
            </a:r>
            <a:r>
              <a:rPr lang="en-US" sz="2000" dirty="0">
                <a:cs typeface="Arial"/>
              </a:rPr>
              <a:t>SiO</a:t>
            </a:r>
            <a:r>
              <a:rPr lang="en-US" sz="1950" baseline="-21367" dirty="0">
                <a:cs typeface="Arial"/>
              </a:rPr>
              <a:t>2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32772" name="object 7"/>
          <p:cNvSpPr>
            <a:spLocks/>
          </p:cNvSpPr>
          <p:nvPr/>
        </p:nvSpPr>
        <p:spPr bwMode="auto">
          <a:xfrm>
            <a:off x="2092326" y="5580063"/>
            <a:ext cx="6873875" cy="862012"/>
          </a:xfrm>
          <a:custGeom>
            <a:avLst/>
            <a:gdLst>
              <a:gd name="T0" fmla="*/ 0 w 6875145"/>
              <a:gd name="T1" fmla="*/ 0 h 861695"/>
              <a:gd name="T2" fmla="*/ 6874803 w 6875145"/>
              <a:gd name="T3" fmla="*/ 0 h 861695"/>
              <a:gd name="T4" fmla="*/ 6874803 w 6875145"/>
              <a:gd name="T5" fmla="*/ 861568 h 861695"/>
              <a:gd name="T6" fmla="*/ 0 w 6875145"/>
              <a:gd name="T7" fmla="*/ 861568 h 861695"/>
              <a:gd name="T8" fmla="*/ 0 w 6875145"/>
              <a:gd name="T9" fmla="*/ 0 h 861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75145" h="861695">
                <a:moveTo>
                  <a:pt x="0" y="0"/>
                </a:moveTo>
                <a:lnTo>
                  <a:pt x="6874803" y="0"/>
                </a:lnTo>
                <a:lnTo>
                  <a:pt x="6874803" y="861568"/>
                </a:lnTo>
                <a:lnTo>
                  <a:pt x="0" y="861568"/>
                </a:lnTo>
                <a:lnTo>
                  <a:pt x="0" y="0"/>
                </a:lnTo>
              </a:path>
            </a:pathLst>
          </a:custGeom>
          <a:noFill/>
          <a:ln w="1371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i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22738" y="6172201"/>
            <a:ext cx="944562" cy="180975"/>
          </a:xfrm>
          <a:prstGeom prst="rect">
            <a:avLst/>
          </a:prstGeom>
        </p:spPr>
        <p:txBody>
          <a:bodyPr lIns="0" tIns="3175" rIns="0" bIns="0">
            <a:spAutoFit/>
          </a:bodyPr>
          <a:lstStyle/>
          <a:p>
            <a:pPr marL="12700" eaLnBrk="0" fontAlgn="base" hangingPunct="0">
              <a:spcBef>
                <a:spcPts val="25"/>
              </a:spcBef>
              <a:spcAft>
                <a:spcPct val="0"/>
              </a:spcAft>
              <a:defRPr/>
            </a:pPr>
            <a:r>
              <a:rPr sz="1150" i="1" spc="25" dirty="0">
                <a:solidFill>
                  <a:srgbClr val="000000"/>
                </a:solidFill>
                <a:latin typeface="Arial"/>
                <a:cs typeface="Arial"/>
              </a:rPr>
              <a:t>p</a:t>
            </a:r>
            <a:r>
              <a:rPr sz="1150" i="1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150" i="1" spc="20" dirty="0">
                <a:solidFill>
                  <a:srgbClr val="000000"/>
                </a:solidFill>
                <a:latin typeface="Arial"/>
                <a:cs typeface="Arial"/>
              </a:rPr>
              <a:t>substrate</a:t>
            </a:r>
            <a:endParaRPr sz="1150" i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FA0005F-91FB-4A64-89F2-237CD880A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cs typeface="Times New Roman" pitchFamily="18" charset="0"/>
              </a:rPr>
              <a:t>Introduction-Open Source Tools Workshop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D0C2E27-AF5C-45EB-BD56-E8DFBD769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CA60B-9110-439D-9286-A1DDBE7B67FC}" type="slidenum">
              <a:rPr lang="en-US" smtClean="0"/>
              <a:pPr/>
              <a:t>14</a:t>
            </a:fld>
            <a:r>
              <a:rPr lang="en-US"/>
              <a:t> of 54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4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Oxidation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52600"/>
            <a:ext cx="11049000" cy="4114800"/>
          </a:xfrm>
        </p:spPr>
        <p:txBody>
          <a:bodyPr>
            <a:normAutofit/>
          </a:bodyPr>
          <a:lstStyle/>
          <a:p>
            <a:pPr marL="381000">
              <a:spcBef>
                <a:spcPts val="600"/>
              </a:spcBef>
              <a:buClr>
                <a:srgbClr val="2C2C89"/>
              </a:buClr>
              <a:buFont typeface="Wingdings"/>
              <a:buChar char=""/>
              <a:tabLst>
                <a:tab pos="380365" algn="l"/>
                <a:tab pos="381000" algn="l"/>
              </a:tabLst>
              <a:defRPr/>
            </a:pPr>
            <a:r>
              <a:rPr lang="en-US" b="1" dirty="0">
                <a:cs typeface="Arial"/>
              </a:rPr>
              <a:t>Grow SiO</a:t>
            </a:r>
            <a:r>
              <a:rPr lang="en-US" b="1" baseline="-20833" dirty="0">
                <a:cs typeface="Arial"/>
              </a:rPr>
              <a:t>2 </a:t>
            </a:r>
            <a:r>
              <a:rPr lang="en-US" b="1" dirty="0">
                <a:cs typeface="Arial"/>
              </a:rPr>
              <a:t>on top of </a:t>
            </a:r>
            <a:r>
              <a:rPr lang="en-US" b="1" spc="-5" dirty="0">
                <a:cs typeface="Arial"/>
              </a:rPr>
              <a:t>Si</a:t>
            </a:r>
            <a:r>
              <a:rPr lang="en-US" b="1" spc="-310" dirty="0">
                <a:cs typeface="Arial"/>
              </a:rPr>
              <a:t> </a:t>
            </a:r>
            <a:r>
              <a:rPr lang="en-US" b="1" dirty="0">
                <a:cs typeface="Arial"/>
              </a:rPr>
              <a:t>wafer</a:t>
            </a:r>
            <a:endParaRPr lang="en-US" dirty="0">
              <a:cs typeface="Arial"/>
            </a:endParaRPr>
          </a:p>
          <a:p>
            <a:pPr marL="781685" lvl="1" indent="-287020">
              <a:spcBef>
                <a:spcPts val="425"/>
              </a:spcBef>
              <a:buClr>
                <a:srgbClr val="2C2C89"/>
              </a:buClr>
              <a:buFont typeface="Wingdings"/>
              <a:buChar char=""/>
              <a:tabLst>
                <a:tab pos="781685" algn="l"/>
                <a:tab pos="782320" algn="l"/>
              </a:tabLst>
              <a:defRPr/>
            </a:pPr>
            <a:r>
              <a:rPr lang="en-US" sz="2400" dirty="0">
                <a:cs typeface="Arial"/>
              </a:rPr>
              <a:t>900 – 1200 </a:t>
            </a:r>
            <a:r>
              <a:rPr lang="en-US" sz="2400" spc="-5" dirty="0">
                <a:latin typeface="Calibri"/>
                <a:cs typeface="Calibri"/>
              </a:rPr>
              <a:t>⁰</a:t>
            </a:r>
            <a:r>
              <a:rPr lang="en-US" sz="2400" spc="-5" dirty="0">
                <a:cs typeface="Arial"/>
              </a:rPr>
              <a:t>C </a:t>
            </a:r>
            <a:r>
              <a:rPr lang="en-US" sz="2400" dirty="0">
                <a:cs typeface="Arial"/>
              </a:rPr>
              <a:t>with </a:t>
            </a:r>
            <a:r>
              <a:rPr lang="en-US" sz="2400" spc="5" dirty="0">
                <a:cs typeface="Arial"/>
              </a:rPr>
              <a:t>H</a:t>
            </a:r>
            <a:r>
              <a:rPr lang="en-US" sz="2000" spc="7" baseline="-21367" dirty="0">
                <a:cs typeface="Arial"/>
              </a:rPr>
              <a:t>2</a:t>
            </a:r>
            <a:r>
              <a:rPr lang="en-US" sz="2400" spc="5" dirty="0">
                <a:cs typeface="Arial"/>
              </a:rPr>
              <a:t>O </a:t>
            </a:r>
            <a:r>
              <a:rPr lang="en-US" sz="2400" dirty="0">
                <a:cs typeface="Arial"/>
              </a:rPr>
              <a:t>or </a:t>
            </a:r>
            <a:r>
              <a:rPr lang="en-US" sz="2400" spc="10" dirty="0" err="1" smtClean="0">
                <a:cs typeface="Arial"/>
              </a:rPr>
              <a:t>O</a:t>
            </a:r>
            <a:r>
              <a:rPr lang="en-US" sz="2000" spc="15" baseline="-21367" dirty="0" err="1" smtClean="0">
                <a:cs typeface="Arial"/>
              </a:rPr>
              <a:t>2</a:t>
            </a:r>
            <a:r>
              <a:rPr lang="en-US" sz="2000" spc="15" baseline="-21367" dirty="0" smtClean="0">
                <a:cs typeface="Arial"/>
              </a:rPr>
              <a:t>  </a:t>
            </a:r>
            <a:r>
              <a:rPr lang="en-US" sz="2400" dirty="0">
                <a:cs typeface="Arial"/>
              </a:rPr>
              <a:t>in </a:t>
            </a:r>
            <a:r>
              <a:rPr lang="en-US" sz="2400" dirty="0" smtClean="0">
                <a:cs typeface="Arial"/>
              </a:rPr>
              <a:t>Oxidation </a:t>
            </a:r>
            <a:r>
              <a:rPr lang="en-US" sz="2400" spc="-330" dirty="0" smtClean="0">
                <a:cs typeface="Arial"/>
              </a:rPr>
              <a:t> </a:t>
            </a:r>
            <a:r>
              <a:rPr lang="en-US" sz="2400" dirty="0">
                <a:cs typeface="Arial"/>
              </a:rPr>
              <a:t>F</a:t>
            </a:r>
            <a:r>
              <a:rPr lang="en-US" sz="2400" dirty="0" smtClean="0">
                <a:cs typeface="Arial"/>
              </a:rPr>
              <a:t>urnace</a:t>
            </a:r>
          </a:p>
          <a:p>
            <a:pPr marL="781685" lvl="1" indent="-287020">
              <a:spcBef>
                <a:spcPts val="425"/>
              </a:spcBef>
              <a:buClr>
                <a:srgbClr val="2C2C89"/>
              </a:buClr>
              <a:buFont typeface="Wingdings"/>
              <a:buChar char=""/>
              <a:tabLst>
                <a:tab pos="781685" algn="l"/>
                <a:tab pos="782320" algn="l"/>
              </a:tabLst>
              <a:defRPr/>
            </a:pPr>
            <a:r>
              <a:rPr lang="en-US" sz="2400" dirty="0" smtClean="0">
                <a:cs typeface="Arial"/>
              </a:rPr>
              <a:t>Dry and Wet Oxidation. </a:t>
            </a:r>
            <a:endParaRPr lang="en-US" sz="2400" dirty="0">
              <a:cs typeface="Arial"/>
            </a:endParaRPr>
          </a:p>
          <a:p>
            <a:pPr>
              <a:defRPr/>
            </a:pPr>
            <a:endParaRPr lang="en-US" sz="3200" dirty="0"/>
          </a:p>
        </p:txBody>
      </p:sp>
      <p:sp>
        <p:nvSpPr>
          <p:cNvPr id="33796" name="object 7"/>
          <p:cNvSpPr>
            <a:spLocks/>
          </p:cNvSpPr>
          <p:nvPr/>
        </p:nvSpPr>
        <p:spPr bwMode="auto">
          <a:xfrm>
            <a:off x="2092326" y="5522914"/>
            <a:ext cx="6867525" cy="847725"/>
          </a:xfrm>
          <a:custGeom>
            <a:avLst/>
            <a:gdLst>
              <a:gd name="T0" fmla="*/ 0 w 6866890"/>
              <a:gd name="T1" fmla="*/ 848257 h 848360"/>
              <a:gd name="T2" fmla="*/ 6866819 w 6866890"/>
              <a:gd name="T3" fmla="*/ 848257 h 848360"/>
              <a:gd name="T4" fmla="*/ 6866819 w 6866890"/>
              <a:gd name="T5" fmla="*/ 0 h 848360"/>
              <a:gd name="T6" fmla="*/ 0 w 6866890"/>
              <a:gd name="T7" fmla="*/ 0 h 848360"/>
              <a:gd name="T8" fmla="*/ 0 w 6866890"/>
              <a:gd name="T9" fmla="*/ 848257 h 848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66890" h="848360">
                <a:moveTo>
                  <a:pt x="0" y="848257"/>
                </a:moveTo>
                <a:lnTo>
                  <a:pt x="6866819" y="848257"/>
                </a:lnTo>
                <a:lnTo>
                  <a:pt x="6866819" y="0"/>
                </a:lnTo>
                <a:lnTo>
                  <a:pt x="0" y="0"/>
                </a:lnTo>
                <a:lnTo>
                  <a:pt x="0" y="848257"/>
                </a:lnTo>
                <a:close/>
              </a:path>
            </a:pathLst>
          </a:custGeom>
          <a:noFill/>
          <a:ln w="13577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i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3797" name="object 8"/>
          <p:cNvSpPr>
            <a:spLocks noChangeArrowheads="1"/>
          </p:cNvSpPr>
          <p:nvPr/>
        </p:nvSpPr>
        <p:spPr bwMode="auto">
          <a:xfrm>
            <a:off x="2092326" y="5353051"/>
            <a:ext cx="6867525" cy="1698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3798" name="object 9"/>
          <p:cNvSpPr>
            <a:spLocks/>
          </p:cNvSpPr>
          <p:nvPr/>
        </p:nvSpPr>
        <p:spPr bwMode="auto">
          <a:xfrm>
            <a:off x="2092326" y="5353051"/>
            <a:ext cx="6867525" cy="169863"/>
          </a:xfrm>
          <a:custGeom>
            <a:avLst/>
            <a:gdLst>
              <a:gd name="T0" fmla="*/ 0 w 6866890"/>
              <a:gd name="T1" fmla="*/ 169649 h 170179"/>
              <a:gd name="T2" fmla="*/ 6866819 w 6866890"/>
              <a:gd name="T3" fmla="*/ 169649 h 170179"/>
              <a:gd name="T4" fmla="*/ 6866819 w 6866890"/>
              <a:gd name="T5" fmla="*/ 0 h 170179"/>
              <a:gd name="T6" fmla="*/ 0 w 6866890"/>
              <a:gd name="T7" fmla="*/ 0 h 170179"/>
              <a:gd name="T8" fmla="*/ 0 w 6866890"/>
              <a:gd name="T9" fmla="*/ 169649 h 170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66890" h="170179">
                <a:moveTo>
                  <a:pt x="0" y="169649"/>
                </a:moveTo>
                <a:lnTo>
                  <a:pt x="6866819" y="169649"/>
                </a:lnTo>
                <a:lnTo>
                  <a:pt x="6866819" y="0"/>
                </a:lnTo>
                <a:lnTo>
                  <a:pt x="0" y="0"/>
                </a:lnTo>
                <a:lnTo>
                  <a:pt x="0" y="169649"/>
                </a:lnTo>
                <a:close/>
              </a:path>
            </a:pathLst>
          </a:custGeom>
          <a:noFill/>
          <a:ln w="13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i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object 10"/>
          <p:cNvSpPr txBox="1"/>
          <p:nvPr/>
        </p:nvSpPr>
        <p:spPr>
          <a:xfrm>
            <a:off x="4122738" y="6115051"/>
            <a:ext cx="944562" cy="180975"/>
          </a:xfrm>
          <a:prstGeom prst="rect">
            <a:avLst/>
          </a:prstGeom>
        </p:spPr>
        <p:txBody>
          <a:bodyPr lIns="0" tIns="3175" rIns="0" bIns="0">
            <a:spAutoFit/>
          </a:bodyPr>
          <a:lstStyle/>
          <a:p>
            <a:pPr marL="12700" eaLnBrk="0" fontAlgn="base" hangingPunct="0">
              <a:spcBef>
                <a:spcPts val="25"/>
              </a:spcBef>
              <a:spcAft>
                <a:spcPct val="0"/>
              </a:spcAft>
              <a:defRPr/>
            </a:pPr>
            <a:r>
              <a:rPr sz="1150" i="1" spc="25" dirty="0">
                <a:solidFill>
                  <a:srgbClr val="000000"/>
                </a:solidFill>
                <a:latin typeface="Arial"/>
                <a:cs typeface="Arial"/>
              </a:rPr>
              <a:t>p</a:t>
            </a:r>
            <a:r>
              <a:rPr sz="1150" i="1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150" i="1" spc="20" dirty="0">
                <a:solidFill>
                  <a:srgbClr val="000000"/>
                </a:solidFill>
                <a:latin typeface="Arial"/>
                <a:cs typeface="Arial"/>
              </a:rPr>
              <a:t>substra</a:t>
            </a:r>
            <a:r>
              <a:rPr lang="en-US" sz="1150" i="1" spc="20" dirty="0">
                <a:solidFill>
                  <a:srgbClr val="000000"/>
                </a:solidFill>
                <a:latin typeface="Arial"/>
                <a:cs typeface="Arial"/>
              </a:rPr>
              <a:t>te</a:t>
            </a:r>
            <a:endParaRPr sz="1150" i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36D3996-4CA9-441C-9290-CFC08A684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cs typeface="Times New Roman" pitchFamily="18" charset="0"/>
              </a:rPr>
              <a:t>Introduction-Open Source Tools Workshop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774DEFBB-9599-4839-88A4-7EA468E7A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CA60B-9110-439D-9286-A1DDBE7B67FC}" type="slidenum">
              <a:rPr lang="en-US" smtClean="0"/>
              <a:pPr/>
              <a:t>15</a:t>
            </a:fld>
            <a:r>
              <a:rPr lang="en-US"/>
              <a:t> of 54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08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Photoresist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1" y="1369219"/>
            <a:ext cx="11049000" cy="4114800"/>
          </a:xfrm>
        </p:spPr>
        <p:txBody>
          <a:bodyPr>
            <a:normAutofit/>
          </a:bodyPr>
          <a:lstStyle/>
          <a:p>
            <a:pPr marL="355600">
              <a:spcBef>
                <a:spcPts val="675"/>
              </a:spcBef>
              <a:buClr>
                <a:srgbClr val="2C2C89"/>
              </a:buClr>
              <a:buFont typeface="Wingdings"/>
              <a:buChar char=""/>
              <a:tabLst>
                <a:tab pos="354965" algn="l"/>
                <a:tab pos="355600" algn="l"/>
              </a:tabLst>
              <a:defRPr/>
            </a:pPr>
            <a:r>
              <a:rPr lang="en-US" b="1" dirty="0">
                <a:cs typeface="Arial"/>
              </a:rPr>
              <a:t>Spin on</a:t>
            </a:r>
            <a:r>
              <a:rPr lang="en-US" b="1" spc="-45" dirty="0">
                <a:cs typeface="Arial"/>
              </a:rPr>
              <a:t> </a:t>
            </a:r>
            <a:r>
              <a:rPr lang="en-US" b="1" spc="-5" dirty="0">
                <a:cs typeface="Arial"/>
              </a:rPr>
              <a:t>photoresist</a:t>
            </a:r>
            <a:endParaRPr lang="en-US" dirty="0">
              <a:cs typeface="Arial"/>
            </a:endParaRPr>
          </a:p>
          <a:p>
            <a:pPr marL="756285" lvl="1" indent="-287020">
              <a:spcBef>
                <a:spcPts val="484"/>
              </a:spcBef>
              <a:buClr>
                <a:srgbClr val="2C2C89"/>
              </a:buClr>
              <a:buFont typeface="Wingdings"/>
              <a:buChar char=""/>
              <a:tabLst>
                <a:tab pos="756285" algn="l"/>
                <a:tab pos="756920" algn="l"/>
              </a:tabLst>
              <a:defRPr/>
            </a:pPr>
            <a:r>
              <a:rPr lang="en-US" sz="2400" dirty="0">
                <a:cs typeface="Arial"/>
              </a:rPr>
              <a:t>Photoresist is a light-sensitive organic</a:t>
            </a:r>
            <a:r>
              <a:rPr lang="en-US" sz="2400" spc="-114" dirty="0">
                <a:cs typeface="Arial"/>
              </a:rPr>
              <a:t> </a:t>
            </a:r>
            <a:r>
              <a:rPr lang="en-US" sz="2400" dirty="0">
                <a:cs typeface="Arial"/>
              </a:rPr>
              <a:t>polymer</a:t>
            </a:r>
          </a:p>
          <a:p>
            <a:pPr marL="1155700" lvl="2" indent="-229235">
              <a:spcBef>
                <a:spcPts val="440"/>
              </a:spcBef>
              <a:buClr>
                <a:srgbClr val="2C2C89"/>
              </a:buClr>
              <a:buFont typeface="Wingdings"/>
              <a:buChar char=""/>
              <a:tabLst>
                <a:tab pos="1156335" algn="l"/>
              </a:tabLst>
              <a:defRPr/>
            </a:pPr>
            <a:r>
              <a:rPr lang="en-US" sz="2000" spc="-5" dirty="0">
                <a:cs typeface="Arial"/>
              </a:rPr>
              <a:t>Originally insoluble, but </a:t>
            </a:r>
            <a:r>
              <a:rPr lang="en-US" sz="2000" dirty="0">
                <a:cs typeface="Arial"/>
              </a:rPr>
              <a:t>softens </a:t>
            </a:r>
            <a:r>
              <a:rPr lang="en-US" sz="2000" spc="-10" dirty="0">
                <a:cs typeface="Arial"/>
              </a:rPr>
              <a:t>where </a:t>
            </a:r>
            <a:r>
              <a:rPr lang="en-US" sz="2000" spc="-5" dirty="0">
                <a:cs typeface="Arial"/>
              </a:rPr>
              <a:t>exposed </a:t>
            </a:r>
            <a:r>
              <a:rPr lang="en-US" sz="2000" dirty="0">
                <a:cs typeface="Arial"/>
              </a:rPr>
              <a:t>to </a:t>
            </a:r>
            <a:r>
              <a:rPr lang="en-US" sz="2000" spc="-5" dirty="0">
                <a:cs typeface="Arial"/>
              </a:rPr>
              <a:t>light</a:t>
            </a:r>
            <a:r>
              <a:rPr lang="en-US" sz="2000" spc="165" dirty="0">
                <a:cs typeface="Arial"/>
              </a:rPr>
              <a:t> </a:t>
            </a:r>
            <a:r>
              <a:rPr lang="en-US" sz="2000" b="1" spc="-5" dirty="0">
                <a:cs typeface="Arial"/>
              </a:rPr>
              <a:t>(Positive)</a:t>
            </a:r>
            <a:endParaRPr lang="en-US" sz="2000" b="1" dirty="0">
              <a:cs typeface="Arial"/>
            </a:endParaRPr>
          </a:p>
          <a:p>
            <a:pPr marL="1155700" lvl="2" indent="-229235">
              <a:spcBef>
                <a:spcPts val="434"/>
              </a:spcBef>
              <a:buClr>
                <a:srgbClr val="2C2C89"/>
              </a:buClr>
              <a:buFont typeface="Wingdings"/>
              <a:buChar char=""/>
              <a:tabLst>
                <a:tab pos="1156335" algn="l"/>
              </a:tabLst>
              <a:defRPr/>
            </a:pPr>
            <a:r>
              <a:rPr lang="en-US" sz="2000" spc="-5" dirty="0">
                <a:cs typeface="Arial"/>
              </a:rPr>
              <a:t>Originally soluble, but hardens </a:t>
            </a:r>
            <a:r>
              <a:rPr lang="en-US" sz="2000" spc="-10" dirty="0">
                <a:cs typeface="Arial"/>
              </a:rPr>
              <a:t>where </a:t>
            </a:r>
            <a:r>
              <a:rPr lang="en-US" sz="2000" spc="-5" dirty="0">
                <a:cs typeface="Arial"/>
              </a:rPr>
              <a:t>exposed </a:t>
            </a:r>
            <a:r>
              <a:rPr lang="en-US" sz="2000" dirty="0">
                <a:cs typeface="Arial"/>
              </a:rPr>
              <a:t>to </a:t>
            </a:r>
            <a:r>
              <a:rPr lang="en-US" sz="2000" spc="-5" dirty="0">
                <a:cs typeface="Arial"/>
              </a:rPr>
              <a:t>light</a:t>
            </a:r>
            <a:r>
              <a:rPr lang="en-US" sz="2000" spc="190" dirty="0">
                <a:cs typeface="Arial"/>
              </a:rPr>
              <a:t> </a:t>
            </a:r>
            <a:r>
              <a:rPr lang="en-US" sz="2000" spc="190" dirty="0" smtClean="0">
                <a:cs typeface="Arial"/>
              </a:rPr>
              <a:t> </a:t>
            </a:r>
            <a:r>
              <a:rPr lang="en-US" sz="2000" b="1" spc="-5" dirty="0" smtClean="0">
                <a:cs typeface="Arial"/>
              </a:rPr>
              <a:t>(</a:t>
            </a:r>
            <a:r>
              <a:rPr lang="en-US" sz="2000" b="1" spc="-5" dirty="0">
                <a:cs typeface="Arial"/>
              </a:rPr>
              <a:t>Negative)</a:t>
            </a:r>
            <a:endParaRPr lang="en-US" sz="2800" b="1" dirty="0"/>
          </a:p>
        </p:txBody>
      </p:sp>
      <p:sp>
        <p:nvSpPr>
          <p:cNvPr id="34820" name="object 7"/>
          <p:cNvSpPr>
            <a:spLocks noChangeArrowheads="1"/>
          </p:cNvSpPr>
          <p:nvPr/>
        </p:nvSpPr>
        <p:spPr bwMode="auto">
          <a:xfrm>
            <a:off x="2092326" y="5399088"/>
            <a:ext cx="6867525" cy="16986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4821" name="object 8"/>
          <p:cNvSpPr>
            <a:spLocks noChangeArrowheads="1"/>
          </p:cNvSpPr>
          <p:nvPr/>
        </p:nvSpPr>
        <p:spPr bwMode="auto">
          <a:xfrm>
            <a:off x="2092326" y="5229226"/>
            <a:ext cx="6867525" cy="1698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graphicFrame>
        <p:nvGraphicFramePr>
          <p:cNvPr id="6" name="object 9"/>
          <p:cNvGraphicFramePr>
            <a:graphicFrameLocks noGrp="1"/>
          </p:cNvGraphicFramePr>
          <p:nvPr/>
        </p:nvGraphicFramePr>
        <p:xfrm>
          <a:off x="2085975" y="5222876"/>
          <a:ext cx="6865938" cy="11906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6593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700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008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504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204279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substrate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973D187-E9C0-46A8-A0B8-06ECDA9BB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cs typeface="Times New Roman" pitchFamily="18" charset="0"/>
              </a:rPr>
              <a:t>Introduction-Open Source Tools Workshop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73DABF4C-12E7-4782-9898-81BE79D04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CA60B-9110-439D-9286-A1DDBE7B67FC}" type="slidenum">
              <a:rPr lang="en-US" smtClean="0"/>
              <a:pPr/>
              <a:t>16</a:t>
            </a:fld>
            <a:r>
              <a:rPr lang="en-US"/>
              <a:t> of 54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49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5038" y="152400"/>
            <a:ext cx="7772400" cy="649288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dirty="0"/>
              <a:t>Photolithography</a:t>
            </a:r>
          </a:p>
        </p:txBody>
      </p:sp>
      <p:sp>
        <p:nvSpPr>
          <p:cNvPr id="4" name="object 5"/>
          <p:cNvSpPr txBox="1"/>
          <p:nvPr/>
        </p:nvSpPr>
        <p:spPr>
          <a:xfrm>
            <a:off x="417516" y="996950"/>
            <a:ext cx="5399086" cy="2552622"/>
          </a:xfrm>
          <a:prstGeom prst="rect">
            <a:avLst/>
          </a:prstGeom>
        </p:spPr>
        <p:txBody>
          <a:bodyPr wrap="square" lIns="0" tIns="13335" rIns="0" bIns="0">
            <a:spAutoFit/>
          </a:bodyPr>
          <a:lstStyle>
            <a:lvl1pPr marL="355600" indent="-342900">
              <a:tabLst>
                <a:tab pos="354013" algn="l"/>
                <a:tab pos="355600" algn="l"/>
              </a:tabLs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354013" algn="l"/>
                <a:tab pos="355600" algn="l"/>
              </a:tabLs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354013" algn="l"/>
                <a:tab pos="355600" algn="l"/>
              </a:tabLs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354013" algn="l"/>
                <a:tab pos="355600" algn="l"/>
              </a:tabLs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354013" algn="l"/>
                <a:tab pos="355600" algn="l"/>
              </a:tabLs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4013" algn="l"/>
                <a:tab pos="355600" algn="l"/>
              </a:tabLs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4013" algn="l"/>
                <a:tab pos="355600" algn="l"/>
              </a:tabLs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4013" algn="l"/>
                <a:tab pos="355600" algn="l"/>
              </a:tabLs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4013" algn="l"/>
                <a:tab pos="355600" algn="l"/>
              </a:tabLs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ts val="100"/>
              </a:spcBef>
              <a:spcAft>
                <a:spcPct val="0"/>
              </a:spcAft>
              <a:buClr>
                <a:srgbClr val="2C2C89"/>
              </a:buClr>
              <a:buFont typeface="Wingdings" panose="05000000000000000000" pitchFamily="2" charset="2"/>
              <a:buChar char=""/>
            </a:pPr>
            <a:r>
              <a:rPr lang="en-US" altLang="en-US" sz="2000" b="1" i="0" dirty="0">
                <a:solidFill>
                  <a:srgbClr val="000000"/>
                </a:solidFill>
                <a:latin typeface="Baskerville Old Face" panose="02020602080505020303" pitchFamily="18" charset="0"/>
                <a:cs typeface="Arial" panose="020B0604020202020204" pitchFamily="34" charset="0"/>
              </a:rPr>
              <a:t>Expose photoresist  through photomask</a:t>
            </a:r>
            <a:endParaRPr lang="en-US" altLang="en-US" sz="2000" i="0" dirty="0">
              <a:solidFill>
                <a:srgbClr val="000000"/>
              </a:solidFill>
              <a:latin typeface="Baskerville Old Face" panose="02020602080505020303" pitchFamily="18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ts val="475"/>
              </a:spcBef>
              <a:spcAft>
                <a:spcPct val="0"/>
              </a:spcAft>
              <a:buClr>
                <a:srgbClr val="2C2C89"/>
              </a:buClr>
              <a:buFont typeface="Wingdings" panose="05000000000000000000" pitchFamily="2" charset="2"/>
              <a:buChar char=""/>
            </a:pPr>
            <a:endParaRPr lang="en-US" altLang="en-US" sz="2000" b="1" i="0" dirty="0">
              <a:solidFill>
                <a:srgbClr val="000000"/>
              </a:solidFill>
              <a:latin typeface="Baskerville Old Face" panose="02020602080505020303" pitchFamily="18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ts val="475"/>
              </a:spcBef>
              <a:spcAft>
                <a:spcPct val="0"/>
              </a:spcAft>
              <a:buClr>
                <a:srgbClr val="2C2C89"/>
              </a:buClr>
              <a:buFont typeface="Wingdings" panose="05000000000000000000" pitchFamily="2" charset="2"/>
              <a:buChar char=""/>
            </a:pPr>
            <a:r>
              <a:rPr lang="en-US" altLang="en-US" sz="2000" b="1" i="0" dirty="0">
                <a:solidFill>
                  <a:srgbClr val="000000"/>
                </a:solidFill>
                <a:latin typeface="Baskerville Old Face" panose="02020602080505020303" pitchFamily="18" charset="0"/>
                <a:cs typeface="Arial" panose="020B0604020202020204" pitchFamily="34" charset="0"/>
              </a:rPr>
              <a:t>Hardens </a:t>
            </a:r>
            <a:r>
              <a:rPr lang="en-US" altLang="en-US" sz="2000" i="0" dirty="0">
                <a:solidFill>
                  <a:srgbClr val="000000"/>
                </a:solidFill>
                <a:latin typeface="Baskerville Old Face" panose="02020602080505020303" pitchFamily="18" charset="0"/>
                <a:cs typeface="Arial" panose="020B0604020202020204" pitchFamily="34" charset="0"/>
              </a:rPr>
              <a:t>where exposed </a:t>
            </a:r>
            <a:r>
              <a:rPr lang="en-US" altLang="en-US" sz="2000" b="1" i="0" dirty="0">
                <a:solidFill>
                  <a:srgbClr val="000000"/>
                </a:solidFill>
                <a:latin typeface="Baskerville Old Face" panose="02020602080505020303" pitchFamily="18" charset="0"/>
                <a:cs typeface="Arial" panose="020B0604020202020204" pitchFamily="34" charset="0"/>
              </a:rPr>
              <a:t>to light</a:t>
            </a:r>
            <a:endParaRPr lang="en-US" altLang="en-US" sz="2000" i="0" dirty="0">
              <a:solidFill>
                <a:srgbClr val="000000"/>
              </a:solidFill>
              <a:latin typeface="Baskerville Old Face" panose="02020602080505020303" pitchFamily="18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ts val="488"/>
              </a:spcBef>
              <a:spcAft>
                <a:spcPct val="0"/>
              </a:spcAft>
              <a:buClr>
                <a:srgbClr val="2C2C89"/>
              </a:buClr>
              <a:buFont typeface="Wingdings" panose="05000000000000000000" pitchFamily="2" charset="2"/>
              <a:buChar char=""/>
            </a:pPr>
            <a:endParaRPr lang="en-US" altLang="en-US" sz="2000" b="1" i="0" dirty="0">
              <a:solidFill>
                <a:srgbClr val="000000"/>
              </a:solidFill>
              <a:latin typeface="Baskerville Old Face" panose="02020602080505020303" pitchFamily="18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ts val="488"/>
              </a:spcBef>
              <a:spcAft>
                <a:spcPct val="0"/>
              </a:spcAft>
              <a:buClr>
                <a:srgbClr val="2C2C89"/>
              </a:buClr>
              <a:buFont typeface="Wingdings" panose="05000000000000000000" pitchFamily="2" charset="2"/>
              <a:buChar char=""/>
            </a:pPr>
            <a:r>
              <a:rPr lang="en-US" altLang="en-US" sz="2000" b="1" i="0" dirty="0">
                <a:solidFill>
                  <a:srgbClr val="000000"/>
                </a:solidFill>
                <a:latin typeface="Baskerville Old Face" panose="02020602080505020303" pitchFamily="18" charset="0"/>
                <a:cs typeface="Arial" panose="020B0604020202020204" pitchFamily="34" charset="0"/>
              </a:rPr>
              <a:t>Dissolve off unexposed photoresist</a:t>
            </a:r>
            <a:endParaRPr lang="en-US" altLang="en-US" sz="2000" i="0" dirty="0">
              <a:solidFill>
                <a:srgbClr val="000000"/>
              </a:solidFill>
              <a:latin typeface="Baskerville Old Face" panose="02020602080505020303" pitchFamily="18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ts val="475"/>
              </a:spcBef>
              <a:spcAft>
                <a:spcPct val="0"/>
              </a:spcAft>
              <a:buClr>
                <a:srgbClr val="2C2C89"/>
              </a:buClr>
              <a:buFont typeface="Wingdings" panose="05000000000000000000" pitchFamily="2" charset="2"/>
              <a:buChar char=""/>
            </a:pPr>
            <a:endParaRPr lang="en-US" altLang="en-US" sz="2000" b="1" i="0" dirty="0">
              <a:solidFill>
                <a:srgbClr val="000000"/>
              </a:solidFill>
              <a:latin typeface="Baskerville Old Face" panose="02020602080505020303" pitchFamily="18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ts val="475"/>
              </a:spcBef>
              <a:spcAft>
                <a:spcPct val="0"/>
              </a:spcAft>
              <a:buClr>
                <a:srgbClr val="2C2C89"/>
              </a:buClr>
              <a:buFont typeface="Wingdings" panose="05000000000000000000" pitchFamily="2" charset="2"/>
              <a:buChar char=""/>
            </a:pPr>
            <a:r>
              <a:rPr lang="en-US" altLang="en-US" sz="2000" b="1" i="0" dirty="0">
                <a:solidFill>
                  <a:srgbClr val="000000"/>
                </a:solidFill>
                <a:latin typeface="Baskerville Old Face" panose="02020602080505020303" pitchFamily="18" charset="0"/>
                <a:cs typeface="Arial" panose="020B0604020202020204" pitchFamily="34" charset="0"/>
              </a:rPr>
              <a:t>Example is Negative</a:t>
            </a:r>
            <a:endParaRPr lang="en-US" altLang="en-US" sz="2000" i="0" dirty="0">
              <a:solidFill>
                <a:srgbClr val="000000"/>
              </a:solidFill>
              <a:latin typeface="Baskerville Old Face" panose="02020602080505020303" pitchFamily="18" charset="0"/>
              <a:cs typeface="Arial" panose="020B0604020202020204" pitchFamily="34" charset="0"/>
            </a:endParaRPr>
          </a:p>
        </p:txBody>
      </p:sp>
      <p:pic>
        <p:nvPicPr>
          <p:cNvPr id="358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850" y="1338264"/>
            <a:ext cx="5187950" cy="2706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845" name="object 6"/>
          <p:cNvSpPr>
            <a:spLocks noChangeArrowheads="1"/>
          </p:cNvSpPr>
          <p:nvPr/>
        </p:nvSpPr>
        <p:spPr bwMode="auto">
          <a:xfrm>
            <a:off x="3441701" y="5407026"/>
            <a:ext cx="6867525" cy="1698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5846" name="object 7"/>
          <p:cNvSpPr>
            <a:spLocks noChangeArrowheads="1"/>
          </p:cNvSpPr>
          <p:nvPr/>
        </p:nvSpPr>
        <p:spPr bwMode="auto">
          <a:xfrm>
            <a:off x="3441700" y="5235575"/>
            <a:ext cx="4121150" cy="1714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5847" name="object 8"/>
          <p:cNvSpPr>
            <a:spLocks noChangeArrowheads="1"/>
          </p:cNvSpPr>
          <p:nvPr/>
        </p:nvSpPr>
        <p:spPr bwMode="auto">
          <a:xfrm>
            <a:off x="9966325" y="5235575"/>
            <a:ext cx="342900" cy="17145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graphicFrame>
        <p:nvGraphicFramePr>
          <p:cNvPr id="12" name="object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474229"/>
              </p:ext>
            </p:extLst>
          </p:nvPr>
        </p:nvGraphicFramePr>
        <p:xfrm>
          <a:off x="3435351" y="5229225"/>
          <a:ext cx="6865937" cy="11922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93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031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4348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703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0314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51583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 marL="204470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substrate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35861" name="Straight Arrow Connector 12"/>
          <p:cNvCxnSpPr>
            <a:cxnSpLocks noChangeShapeType="1"/>
          </p:cNvCxnSpPr>
          <p:nvPr/>
        </p:nvCxnSpPr>
        <p:spPr bwMode="auto">
          <a:xfrm flipH="1">
            <a:off x="3441701" y="3556001"/>
            <a:ext cx="4849813" cy="16795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5862" name="Straight Arrow Connector 18"/>
          <p:cNvCxnSpPr>
            <a:cxnSpLocks noChangeShapeType="1"/>
          </p:cNvCxnSpPr>
          <p:nvPr/>
        </p:nvCxnSpPr>
        <p:spPr bwMode="auto">
          <a:xfrm flipH="1">
            <a:off x="7575551" y="3551239"/>
            <a:ext cx="893763" cy="165893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5863" name="Straight Arrow Connector 23"/>
          <p:cNvCxnSpPr>
            <a:cxnSpLocks noChangeShapeType="1"/>
          </p:cNvCxnSpPr>
          <p:nvPr/>
        </p:nvCxnSpPr>
        <p:spPr bwMode="auto">
          <a:xfrm>
            <a:off x="9261475" y="3556001"/>
            <a:ext cx="723900" cy="16541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5864" name="Straight Arrow Connector 24"/>
          <p:cNvCxnSpPr>
            <a:cxnSpLocks noChangeShapeType="1"/>
          </p:cNvCxnSpPr>
          <p:nvPr/>
        </p:nvCxnSpPr>
        <p:spPr bwMode="auto">
          <a:xfrm>
            <a:off x="9420225" y="3549650"/>
            <a:ext cx="889000" cy="165893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661C5BC-0B9B-4472-9744-8D5E63EB1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cs typeface="Times New Roman" pitchFamily="18" charset="0"/>
              </a:rPr>
              <a:t>Introduction-Open Source Tools Workshop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B5C4C44-AF06-4AD2-ABE9-741071ABE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CA60B-9110-439D-9286-A1DDBE7B67FC}" type="slidenum">
              <a:rPr lang="en-US" smtClean="0"/>
              <a:pPr/>
              <a:t>17</a:t>
            </a:fld>
            <a:r>
              <a:rPr lang="en-US"/>
              <a:t> of 54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87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Etching (Removal of Oxide)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52600"/>
            <a:ext cx="11049000" cy="4114800"/>
          </a:xfrm>
        </p:spPr>
        <p:txBody>
          <a:bodyPr/>
          <a:lstStyle/>
          <a:p>
            <a:pPr marL="355600">
              <a:spcBef>
                <a:spcPts val="675"/>
              </a:spcBef>
              <a:buClr>
                <a:srgbClr val="2C2C89"/>
              </a:buClr>
              <a:buFont typeface="Wingdings"/>
              <a:buChar char=""/>
              <a:tabLst>
                <a:tab pos="354965" algn="l"/>
                <a:tab pos="355600" algn="l"/>
              </a:tabLst>
              <a:defRPr/>
            </a:pPr>
            <a:r>
              <a:rPr lang="en-US" sz="2400" b="1" dirty="0">
                <a:cs typeface="Arial"/>
              </a:rPr>
              <a:t>Etch </a:t>
            </a:r>
            <a:r>
              <a:rPr lang="en-US" sz="2400" b="1" spc="-5" dirty="0">
                <a:cs typeface="Arial"/>
              </a:rPr>
              <a:t>oxide </a:t>
            </a:r>
            <a:r>
              <a:rPr lang="en-US" sz="2400" b="1" spc="5" dirty="0">
                <a:cs typeface="Arial"/>
              </a:rPr>
              <a:t>with </a:t>
            </a:r>
            <a:r>
              <a:rPr lang="en-US" sz="2400" b="1" spc="-5" dirty="0">
                <a:cs typeface="Arial"/>
              </a:rPr>
              <a:t>hydrofluoric acid</a:t>
            </a:r>
            <a:r>
              <a:rPr lang="en-US" sz="2400" b="1" spc="-65" dirty="0">
                <a:cs typeface="Arial"/>
              </a:rPr>
              <a:t> </a:t>
            </a:r>
            <a:r>
              <a:rPr lang="en-US" sz="2400" b="1" dirty="0">
                <a:cs typeface="Arial"/>
              </a:rPr>
              <a:t>(HF)</a:t>
            </a:r>
            <a:endParaRPr lang="en-US" sz="2400" dirty="0">
              <a:cs typeface="Arial"/>
            </a:endParaRPr>
          </a:p>
          <a:p>
            <a:pPr marL="756285" lvl="1" indent="-287020">
              <a:spcBef>
                <a:spcPts val="480"/>
              </a:spcBef>
              <a:buClr>
                <a:srgbClr val="2C2C89"/>
              </a:buClr>
              <a:buFont typeface="Wingdings"/>
              <a:buChar char=""/>
              <a:tabLst>
                <a:tab pos="756285" algn="l"/>
                <a:tab pos="756920" algn="l"/>
              </a:tabLst>
              <a:defRPr/>
            </a:pPr>
            <a:r>
              <a:rPr lang="en-US" sz="2000" dirty="0">
                <a:cs typeface="Arial"/>
              </a:rPr>
              <a:t>Seeps through skin and eats </a:t>
            </a:r>
            <a:r>
              <a:rPr lang="en-US" sz="2000" dirty="0" smtClean="0">
                <a:cs typeface="Arial"/>
              </a:rPr>
              <a:t>bone</a:t>
            </a:r>
            <a:r>
              <a:rPr lang="en-US" sz="2000" dirty="0" smtClean="0">
                <a:cs typeface="Arial"/>
              </a:rPr>
              <a:t>. </a:t>
            </a:r>
            <a:endParaRPr lang="en-US" sz="2000" dirty="0">
              <a:cs typeface="Arial"/>
            </a:endParaRPr>
          </a:p>
          <a:p>
            <a:pPr marL="355600">
              <a:spcBef>
                <a:spcPts val="575"/>
              </a:spcBef>
              <a:buClr>
                <a:srgbClr val="2C2C89"/>
              </a:buClr>
              <a:buFont typeface="Wingdings"/>
              <a:buChar char=""/>
              <a:tabLst>
                <a:tab pos="354965" algn="l"/>
                <a:tab pos="355600" algn="l"/>
              </a:tabLst>
              <a:defRPr/>
            </a:pPr>
            <a:r>
              <a:rPr lang="en-US" sz="2400" b="1" dirty="0" smtClean="0">
                <a:cs typeface="Arial"/>
              </a:rPr>
              <a:t>Only </a:t>
            </a:r>
            <a:r>
              <a:rPr lang="en-US" sz="2400" b="1" spc="-5" dirty="0">
                <a:cs typeface="Arial"/>
              </a:rPr>
              <a:t>attacks oxide </a:t>
            </a:r>
            <a:r>
              <a:rPr lang="en-US" sz="2400" b="1" dirty="0">
                <a:cs typeface="Arial"/>
              </a:rPr>
              <a:t>where </a:t>
            </a:r>
            <a:r>
              <a:rPr lang="en-US" sz="2400" b="1" spc="-5" dirty="0">
                <a:cs typeface="Arial"/>
              </a:rPr>
              <a:t>resist has been</a:t>
            </a:r>
            <a:r>
              <a:rPr lang="en-US" sz="2400" b="1" spc="10" dirty="0">
                <a:cs typeface="Arial"/>
              </a:rPr>
              <a:t> </a:t>
            </a:r>
            <a:r>
              <a:rPr lang="en-US" sz="2400" b="1" spc="-5" dirty="0">
                <a:cs typeface="Arial"/>
              </a:rPr>
              <a:t>exposed</a:t>
            </a:r>
            <a:endParaRPr lang="en-US" sz="2400" dirty="0">
              <a:cs typeface="Arial"/>
            </a:endParaRPr>
          </a:p>
          <a:p>
            <a:pPr>
              <a:defRPr/>
            </a:pPr>
            <a:endParaRPr lang="en-US" dirty="0"/>
          </a:p>
        </p:txBody>
      </p:sp>
      <p:sp>
        <p:nvSpPr>
          <p:cNvPr id="36868" name="object 7"/>
          <p:cNvSpPr>
            <a:spLocks noChangeArrowheads="1"/>
          </p:cNvSpPr>
          <p:nvPr/>
        </p:nvSpPr>
        <p:spPr bwMode="auto">
          <a:xfrm>
            <a:off x="2092325" y="5407026"/>
            <a:ext cx="4121150" cy="1698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6869" name="object 8"/>
          <p:cNvSpPr>
            <a:spLocks noChangeArrowheads="1"/>
          </p:cNvSpPr>
          <p:nvPr/>
        </p:nvSpPr>
        <p:spPr bwMode="auto">
          <a:xfrm>
            <a:off x="8616950" y="5407026"/>
            <a:ext cx="342900" cy="1698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6870" name="object 9"/>
          <p:cNvSpPr>
            <a:spLocks noChangeArrowheads="1"/>
          </p:cNvSpPr>
          <p:nvPr/>
        </p:nvSpPr>
        <p:spPr bwMode="auto">
          <a:xfrm>
            <a:off x="2092325" y="5235575"/>
            <a:ext cx="4121150" cy="1714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6871" name="object 10"/>
          <p:cNvSpPr>
            <a:spLocks noChangeArrowheads="1"/>
          </p:cNvSpPr>
          <p:nvPr/>
        </p:nvSpPr>
        <p:spPr bwMode="auto">
          <a:xfrm>
            <a:off x="8616950" y="5235575"/>
            <a:ext cx="342900" cy="17145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graphicFrame>
        <p:nvGraphicFramePr>
          <p:cNvPr id="8" name="object 11"/>
          <p:cNvGraphicFramePr>
            <a:graphicFrameLocks noGrp="1"/>
          </p:cNvGraphicFramePr>
          <p:nvPr/>
        </p:nvGraphicFramePr>
        <p:xfrm>
          <a:off x="2085976" y="5229225"/>
          <a:ext cx="6865937" cy="11922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93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031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4348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703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03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51583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04470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substrate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E0966FC-ED1F-4FA1-8D33-7B6E371C3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cs typeface="Times New Roman" pitchFamily="18" charset="0"/>
              </a:rPr>
              <a:t>Introduction-Open Source Tools Workshop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3FE6C0B-C3B6-477D-BE7C-A5CBDE575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CA60B-9110-439D-9286-A1DDBE7B67FC}" type="slidenum">
              <a:rPr lang="en-US" smtClean="0"/>
              <a:pPr/>
              <a:t>18</a:t>
            </a:fld>
            <a:r>
              <a:rPr lang="en-US"/>
              <a:t> of 54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71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Strip Photoresist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52600"/>
            <a:ext cx="11049000" cy="4114800"/>
          </a:xfrm>
        </p:spPr>
        <p:txBody>
          <a:bodyPr>
            <a:normAutofit/>
          </a:bodyPr>
          <a:lstStyle/>
          <a:p>
            <a:pPr marL="355600">
              <a:spcBef>
                <a:spcPts val="675"/>
              </a:spcBef>
              <a:buClr>
                <a:srgbClr val="2C2C89"/>
              </a:buClr>
              <a:buFont typeface="Wingdings"/>
              <a:buChar char=""/>
              <a:tabLst>
                <a:tab pos="354965" algn="l"/>
                <a:tab pos="355600" algn="l"/>
              </a:tabLst>
              <a:defRPr/>
            </a:pPr>
            <a:r>
              <a:rPr lang="en-US" sz="2400" b="1" spc="-5" dirty="0">
                <a:cs typeface="Arial"/>
              </a:rPr>
              <a:t>Strip </a:t>
            </a:r>
            <a:r>
              <a:rPr lang="en-US" sz="2400" b="1" dirty="0">
                <a:cs typeface="Arial"/>
              </a:rPr>
              <a:t>off </a:t>
            </a:r>
            <a:r>
              <a:rPr lang="en-US" sz="2400" b="1" spc="-5" dirty="0">
                <a:cs typeface="Arial"/>
              </a:rPr>
              <a:t>remaining</a:t>
            </a:r>
            <a:r>
              <a:rPr lang="en-US" sz="2400" b="1" spc="-40" dirty="0">
                <a:cs typeface="Arial"/>
              </a:rPr>
              <a:t> </a:t>
            </a:r>
            <a:r>
              <a:rPr lang="en-US" sz="2400" b="1" spc="-5" dirty="0">
                <a:cs typeface="Arial"/>
              </a:rPr>
              <a:t>photoresist</a:t>
            </a:r>
            <a:endParaRPr lang="en-US" sz="2400" dirty="0">
              <a:cs typeface="Arial"/>
            </a:endParaRPr>
          </a:p>
          <a:p>
            <a:pPr marL="756285" lvl="1" indent="-287020">
              <a:spcBef>
                <a:spcPts val="484"/>
              </a:spcBef>
              <a:buClr>
                <a:srgbClr val="2C2C89"/>
              </a:buClr>
              <a:buFont typeface="Wingdings"/>
              <a:buChar char=""/>
              <a:tabLst>
                <a:tab pos="756285" algn="l"/>
                <a:tab pos="756920" algn="l"/>
              </a:tabLst>
              <a:defRPr/>
            </a:pPr>
            <a:r>
              <a:rPr lang="en-US" sz="2000" spc="5" dirty="0">
                <a:cs typeface="Arial"/>
              </a:rPr>
              <a:t>Use </a:t>
            </a:r>
            <a:r>
              <a:rPr lang="en-US" sz="2000" dirty="0">
                <a:cs typeface="Arial"/>
              </a:rPr>
              <a:t>mixture of acids called Piranha</a:t>
            </a:r>
            <a:r>
              <a:rPr lang="en-US" sz="2000" spc="-120" dirty="0">
                <a:cs typeface="Arial"/>
              </a:rPr>
              <a:t> </a:t>
            </a:r>
            <a:r>
              <a:rPr lang="en-US" sz="2000" dirty="0">
                <a:cs typeface="Arial"/>
              </a:rPr>
              <a:t>etch</a:t>
            </a:r>
          </a:p>
          <a:p>
            <a:pPr marL="756285" lvl="1" indent="-287020">
              <a:spcBef>
                <a:spcPts val="484"/>
              </a:spcBef>
              <a:buClr>
                <a:srgbClr val="2C2C89"/>
              </a:buClr>
              <a:buFont typeface="Wingdings"/>
              <a:buChar char=""/>
              <a:tabLst>
                <a:tab pos="756285" algn="l"/>
                <a:tab pos="756920" algn="l"/>
              </a:tabLst>
              <a:defRPr/>
            </a:pPr>
            <a:endParaRPr lang="en-US" sz="2000" dirty="0">
              <a:cs typeface="Arial"/>
            </a:endParaRPr>
          </a:p>
          <a:p>
            <a:pPr>
              <a:defRPr/>
            </a:pPr>
            <a:endParaRPr lang="en-US" dirty="0"/>
          </a:p>
        </p:txBody>
      </p:sp>
      <p:sp>
        <p:nvSpPr>
          <p:cNvPr id="37892" name="object 7"/>
          <p:cNvSpPr>
            <a:spLocks noChangeArrowheads="1"/>
          </p:cNvSpPr>
          <p:nvPr/>
        </p:nvSpPr>
        <p:spPr bwMode="auto">
          <a:xfrm>
            <a:off x="2092326" y="5419726"/>
            <a:ext cx="4081463" cy="168275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7893" name="object 8"/>
          <p:cNvSpPr>
            <a:spLocks noChangeArrowheads="1"/>
          </p:cNvSpPr>
          <p:nvPr/>
        </p:nvSpPr>
        <p:spPr bwMode="auto">
          <a:xfrm>
            <a:off x="8555039" y="5419726"/>
            <a:ext cx="339725" cy="1682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graphicFrame>
        <p:nvGraphicFramePr>
          <p:cNvPr id="6" name="object 9"/>
          <p:cNvGraphicFramePr>
            <a:graphicFrameLocks noGrp="1"/>
          </p:cNvGraphicFramePr>
          <p:nvPr/>
        </p:nvGraphicFramePr>
        <p:xfrm>
          <a:off x="2085976" y="5413375"/>
          <a:ext cx="6802437" cy="10080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812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8091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4031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680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40053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L="2025650">
                        <a:lnSpc>
                          <a:spcPct val="100000"/>
                        </a:lnSpc>
                      </a:pPr>
                      <a:r>
                        <a:rPr sz="1100" spc="2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15" dirty="0">
                          <a:latin typeface="Arial"/>
                          <a:cs typeface="Arial"/>
                        </a:rPr>
                        <a:t>substrate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5997517-CA1D-4AD5-8BCE-8E5714BA4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cs typeface="Times New Roman" pitchFamily="18" charset="0"/>
              </a:rPr>
              <a:t>Introduction-Open Source Tools Workshop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5E32D198-6E08-4D03-A853-CFC7CC1B7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CA60B-9110-439D-9286-A1DDBE7B67FC}" type="slidenum">
              <a:rPr lang="en-US" smtClean="0"/>
              <a:pPr/>
              <a:t>19</a:t>
            </a:fld>
            <a:r>
              <a:rPr lang="en-US"/>
              <a:t> of 54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39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sz="4000" dirty="0">
                <a:solidFill>
                  <a:schemeClr val="tx1"/>
                </a:solidFill>
              </a:rPr>
              <a:t>Introduction</a:t>
            </a:r>
          </a:p>
          <a:p>
            <a:pPr>
              <a:spcBef>
                <a:spcPts val="0"/>
              </a:spcBef>
              <a:defRPr/>
            </a:pPr>
            <a:r>
              <a:rPr lang="en-US" sz="4000" dirty="0" err="1" smtClean="0">
                <a:solidFill>
                  <a:schemeClr val="tx1"/>
                </a:solidFill>
              </a:rPr>
              <a:t>CMOS</a:t>
            </a:r>
            <a:r>
              <a:rPr lang="en-US" sz="4000" dirty="0" smtClean="0">
                <a:solidFill>
                  <a:schemeClr val="tx1"/>
                </a:solidFill>
              </a:rPr>
              <a:t> </a:t>
            </a:r>
            <a:r>
              <a:rPr lang="en-US" sz="4000" dirty="0">
                <a:solidFill>
                  <a:schemeClr val="tx1"/>
                </a:solidFill>
              </a:rPr>
              <a:t>Fabrication </a:t>
            </a:r>
            <a:r>
              <a:rPr lang="en-US" sz="4000" dirty="0" smtClean="0">
                <a:solidFill>
                  <a:schemeClr val="tx1"/>
                </a:solidFill>
              </a:rPr>
              <a:t>Process</a:t>
            </a:r>
            <a:endParaRPr lang="en-US" sz="400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defRPr/>
            </a:pPr>
            <a:r>
              <a:rPr lang="en-US" sz="4000" dirty="0" smtClean="0">
                <a:solidFill>
                  <a:schemeClr val="tx1"/>
                </a:solidFill>
              </a:rPr>
              <a:t>Open-</a:t>
            </a:r>
            <a:r>
              <a:rPr lang="en-US" sz="4000" dirty="0" err="1" smtClean="0">
                <a:solidFill>
                  <a:schemeClr val="tx1"/>
                </a:solidFill>
              </a:rPr>
              <a:t>MPW</a:t>
            </a:r>
            <a:endParaRPr lang="en-US" sz="400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defRPr/>
            </a:pPr>
            <a:r>
              <a:rPr lang="en-US" sz="4000" dirty="0">
                <a:solidFill>
                  <a:schemeClr val="tx1"/>
                </a:solidFill>
              </a:rPr>
              <a:t>Open-Source Tools</a:t>
            </a:r>
            <a:endParaRPr lang="en-US" sz="3600" dirty="0"/>
          </a:p>
          <a:p>
            <a:pPr lvl="1">
              <a:spcBef>
                <a:spcPts val="0"/>
              </a:spcBef>
              <a:defRPr/>
            </a:pPr>
            <a:endParaRPr lang="en-US" sz="2200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CD5FCCC-D696-4DBF-B51D-56CF5026B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cs typeface="Times New Roman" pitchFamily="18" charset="0"/>
              </a:rPr>
              <a:t>Introduction-Open Source Tools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90547E5-BE29-4688-8264-572DB607F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CA60B-9110-439D-9286-A1DDBE7B67FC}" type="slidenum">
              <a:rPr lang="en-US" smtClean="0"/>
              <a:pPr/>
              <a:t>2</a:t>
            </a:fld>
            <a:r>
              <a:rPr lang="en-US"/>
              <a:t> of 54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96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228601"/>
            <a:ext cx="7772400" cy="593725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dirty="0" smtClean="0"/>
              <a:t>N-well Diffusion or Implant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792" y="905197"/>
            <a:ext cx="11722608" cy="4114800"/>
          </a:xfrm>
        </p:spPr>
        <p:txBody>
          <a:bodyPr/>
          <a:lstStyle/>
          <a:p>
            <a:pPr marL="368300">
              <a:spcBef>
                <a:spcPts val="675"/>
              </a:spcBef>
              <a:buClr>
                <a:srgbClr val="2C2C89"/>
              </a:buClr>
              <a:buFont typeface="Wingdings"/>
              <a:buChar char=""/>
              <a:tabLst>
                <a:tab pos="367665" algn="l"/>
                <a:tab pos="368300" algn="l"/>
              </a:tabLst>
              <a:defRPr/>
            </a:pPr>
            <a:r>
              <a:rPr lang="en-US" sz="2400" b="1" dirty="0">
                <a:cs typeface="Arial"/>
              </a:rPr>
              <a:t>n-well </a:t>
            </a:r>
            <a:r>
              <a:rPr lang="en-US" sz="2400" b="1" spc="-5" dirty="0">
                <a:cs typeface="Arial"/>
              </a:rPr>
              <a:t>is </a:t>
            </a:r>
            <a:r>
              <a:rPr lang="en-US" sz="2400" b="1" dirty="0">
                <a:cs typeface="Arial"/>
              </a:rPr>
              <a:t>formed </a:t>
            </a:r>
            <a:r>
              <a:rPr lang="en-US" sz="2400" b="1" spc="5" dirty="0">
                <a:cs typeface="Arial"/>
              </a:rPr>
              <a:t>with </a:t>
            </a:r>
            <a:r>
              <a:rPr lang="en-US" sz="2400" b="1" dirty="0">
                <a:cs typeface="Arial"/>
              </a:rPr>
              <a:t>diffusion </a:t>
            </a:r>
            <a:r>
              <a:rPr lang="en-US" sz="2400" b="1" spc="-5" dirty="0">
                <a:cs typeface="Arial"/>
              </a:rPr>
              <a:t>or </a:t>
            </a:r>
            <a:r>
              <a:rPr lang="en-US" sz="2400" b="1" dirty="0">
                <a:cs typeface="Arial"/>
              </a:rPr>
              <a:t>ion</a:t>
            </a:r>
            <a:r>
              <a:rPr lang="en-US" sz="2400" b="1" spc="-170" dirty="0">
                <a:cs typeface="Arial"/>
              </a:rPr>
              <a:t> </a:t>
            </a:r>
            <a:r>
              <a:rPr lang="en-US" sz="2400" b="1" dirty="0">
                <a:cs typeface="Arial"/>
              </a:rPr>
              <a:t>implantation</a:t>
            </a:r>
            <a:endParaRPr lang="en-US" sz="2400" dirty="0">
              <a:cs typeface="Arial"/>
            </a:endParaRPr>
          </a:p>
          <a:p>
            <a:pPr marL="368300">
              <a:spcBef>
                <a:spcPts val="575"/>
              </a:spcBef>
              <a:buClr>
                <a:srgbClr val="2C2C89"/>
              </a:buClr>
              <a:buFont typeface="Wingdings"/>
              <a:buChar char=""/>
              <a:tabLst>
                <a:tab pos="367665" algn="l"/>
                <a:tab pos="368300" algn="l"/>
              </a:tabLst>
              <a:defRPr/>
            </a:pPr>
            <a:r>
              <a:rPr lang="en-US" sz="2400" b="1" dirty="0">
                <a:cs typeface="Arial"/>
              </a:rPr>
              <a:t>Diffusion</a:t>
            </a:r>
            <a:endParaRPr lang="en-US" sz="2400" dirty="0">
              <a:cs typeface="Arial"/>
            </a:endParaRPr>
          </a:p>
          <a:p>
            <a:pPr marL="768985" lvl="1" indent="-287020">
              <a:spcBef>
                <a:spcPts val="484"/>
              </a:spcBef>
              <a:buClr>
                <a:srgbClr val="2C2C89"/>
              </a:buClr>
              <a:buFont typeface="Wingdings"/>
              <a:buChar char=""/>
              <a:tabLst>
                <a:tab pos="768985" algn="l"/>
                <a:tab pos="769620" algn="l"/>
              </a:tabLst>
              <a:defRPr/>
            </a:pPr>
            <a:r>
              <a:rPr lang="en-US" sz="2000" dirty="0">
                <a:cs typeface="Arial"/>
              </a:rPr>
              <a:t>Place wafer in furnace with </a:t>
            </a:r>
            <a:r>
              <a:rPr lang="en-US" sz="2000" spc="-114" dirty="0" smtClean="0">
                <a:cs typeface="Arial"/>
              </a:rPr>
              <a:t>P or B called dopant to make N or P type </a:t>
            </a:r>
            <a:endParaRPr lang="en-US" sz="2000" dirty="0">
              <a:cs typeface="Arial"/>
            </a:endParaRPr>
          </a:p>
          <a:p>
            <a:pPr marL="768985" lvl="1" indent="-287020">
              <a:spcBef>
                <a:spcPts val="480"/>
              </a:spcBef>
              <a:buClr>
                <a:srgbClr val="2C2C89"/>
              </a:buClr>
              <a:buFont typeface="Wingdings"/>
              <a:buChar char=""/>
              <a:tabLst>
                <a:tab pos="768985" algn="l"/>
                <a:tab pos="769620" algn="l"/>
              </a:tabLst>
              <a:defRPr/>
            </a:pPr>
            <a:r>
              <a:rPr lang="en-US" sz="2000" dirty="0">
                <a:cs typeface="Arial"/>
              </a:rPr>
              <a:t>Heat until </a:t>
            </a:r>
            <a:r>
              <a:rPr lang="en-US" sz="2000" spc="-5" dirty="0" smtClean="0">
                <a:cs typeface="Arial"/>
              </a:rPr>
              <a:t>dopant</a:t>
            </a:r>
            <a:r>
              <a:rPr lang="en-US" sz="2000" spc="-5" dirty="0" smtClean="0">
                <a:cs typeface="Arial"/>
              </a:rPr>
              <a:t> </a:t>
            </a:r>
            <a:r>
              <a:rPr lang="en-US" sz="2000" dirty="0">
                <a:cs typeface="Arial"/>
              </a:rPr>
              <a:t>atoms diffuse </a:t>
            </a:r>
            <a:r>
              <a:rPr lang="en-US" sz="2000" spc="-5" dirty="0">
                <a:cs typeface="Arial"/>
              </a:rPr>
              <a:t>into </a:t>
            </a:r>
            <a:r>
              <a:rPr lang="en-US" sz="2000" dirty="0">
                <a:cs typeface="Arial"/>
              </a:rPr>
              <a:t>exposed</a:t>
            </a:r>
            <a:r>
              <a:rPr lang="en-US" sz="2000" spc="-120" dirty="0">
                <a:cs typeface="Arial"/>
              </a:rPr>
              <a:t> </a:t>
            </a:r>
            <a:r>
              <a:rPr lang="en-US" sz="2000" spc="-5" dirty="0">
                <a:cs typeface="Arial"/>
              </a:rPr>
              <a:t>Si</a:t>
            </a:r>
            <a:endParaRPr lang="en-US" sz="2000" dirty="0">
              <a:cs typeface="Arial"/>
            </a:endParaRPr>
          </a:p>
          <a:p>
            <a:pPr marL="368300">
              <a:spcBef>
                <a:spcPts val="575"/>
              </a:spcBef>
              <a:buClr>
                <a:srgbClr val="2C2C89"/>
              </a:buClr>
              <a:buFont typeface="Wingdings"/>
              <a:buChar char=""/>
              <a:tabLst>
                <a:tab pos="367665" algn="l"/>
                <a:tab pos="368300" algn="l"/>
              </a:tabLst>
              <a:defRPr/>
            </a:pPr>
            <a:r>
              <a:rPr lang="en-US" sz="2400" b="1" dirty="0">
                <a:cs typeface="Arial"/>
              </a:rPr>
              <a:t>Ion</a:t>
            </a:r>
            <a:r>
              <a:rPr lang="en-US" sz="2400" b="1" spc="-25" dirty="0">
                <a:cs typeface="Arial"/>
              </a:rPr>
              <a:t> </a:t>
            </a:r>
            <a:r>
              <a:rPr lang="en-US" sz="2400" b="1" spc="-5" dirty="0">
                <a:cs typeface="Arial"/>
              </a:rPr>
              <a:t>Implantation</a:t>
            </a:r>
            <a:endParaRPr lang="en-US" sz="2400" dirty="0">
              <a:cs typeface="Arial"/>
            </a:endParaRPr>
          </a:p>
          <a:p>
            <a:pPr marL="768985" lvl="1" indent="-287020">
              <a:spcBef>
                <a:spcPts val="484"/>
              </a:spcBef>
              <a:buClr>
                <a:srgbClr val="2C2C89"/>
              </a:buClr>
              <a:buFont typeface="Wingdings"/>
              <a:buChar char=""/>
              <a:tabLst>
                <a:tab pos="768985" algn="l"/>
                <a:tab pos="769620" algn="l"/>
              </a:tabLst>
              <a:defRPr/>
            </a:pPr>
            <a:r>
              <a:rPr lang="en-US" sz="2000" dirty="0">
                <a:cs typeface="Arial"/>
              </a:rPr>
              <a:t>Blast wafer with beam of </a:t>
            </a:r>
            <a:r>
              <a:rPr lang="en-US" sz="2000" b="1" dirty="0" smtClean="0">
                <a:cs typeface="Arial"/>
              </a:rPr>
              <a:t>dopant</a:t>
            </a:r>
            <a:r>
              <a:rPr lang="en-US" sz="2000" dirty="0" smtClean="0">
                <a:cs typeface="Arial"/>
              </a:rPr>
              <a:t> ions</a:t>
            </a:r>
            <a:endParaRPr lang="en-US" sz="2000" dirty="0">
              <a:cs typeface="Arial"/>
            </a:endParaRPr>
          </a:p>
          <a:p>
            <a:pPr marL="768985" lvl="1" indent="-287020">
              <a:spcBef>
                <a:spcPts val="480"/>
              </a:spcBef>
              <a:buClr>
                <a:srgbClr val="2C2C89"/>
              </a:buClr>
              <a:buFont typeface="Wingdings"/>
              <a:buChar char=""/>
              <a:tabLst>
                <a:tab pos="768985" algn="l"/>
                <a:tab pos="769620" algn="l"/>
              </a:tabLst>
              <a:defRPr/>
            </a:pPr>
            <a:r>
              <a:rPr lang="en-US" sz="2000" dirty="0">
                <a:cs typeface="Arial"/>
              </a:rPr>
              <a:t>Ions blocked by </a:t>
            </a:r>
            <a:r>
              <a:rPr lang="en-US" sz="2000" spc="5" dirty="0">
                <a:cs typeface="Arial"/>
              </a:rPr>
              <a:t>SiO</a:t>
            </a:r>
            <a:r>
              <a:rPr lang="en-US" sz="1950" spc="7" baseline="-21367" dirty="0">
                <a:cs typeface="Arial"/>
              </a:rPr>
              <a:t>2</a:t>
            </a:r>
            <a:r>
              <a:rPr lang="en-US" sz="2000" spc="5" dirty="0">
                <a:cs typeface="Arial"/>
              </a:rPr>
              <a:t>, </a:t>
            </a:r>
            <a:r>
              <a:rPr lang="en-US" sz="2000" dirty="0">
                <a:cs typeface="Arial"/>
              </a:rPr>
              <a:t>only enter exposed Si where mask</a:t>
            </a:r>
            <a:r>
              <a:rPr lang="en-US" sz="2000" spc="-215" dirty="0">
                <a:cs typeface="Arial"/>
              </a:rPr>
              <a:t> </a:t>
            </a:r>
            <a:r>
              <a:rPr lang="en-US" sz="2000" dirty="0">
                <a:cs typeface="Arial"/>
              </a:rPr>
              <a:t>was</a:t>
            </a:r>
            <a:endParaRPr lang="en-US" dirty="0"/>
          </a:p>
        </p:txBody>
      </p:sp>
      <p:pic>
        <p:nvPicPr>
          <p:cNvPr id="389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3922714"/>
            <a:ext cx="7181850" cy="251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917" name="TextBox 6"/>
          <p:cNvSpPr txBox="1">
            <a:spLocks noChangeArrowheads="1"/>
          </p:cNvSpPr>
          <p:nvPr/>
        </p:nvSpPr>
        <p:spPr bwMode="auto">
          <a:xfrm>
            <a:off x="3254375" y="6040439"/>
            <a:ext cx="106952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solidFill>
                  <a:srgbClr val="000000"/>
                </a:solidFill>
                <a:cs typeface="Arial" panose="020B0604020202020204" pitchFamily="34" charset="0"/>
              </a:rPr>
              <a:t>p substrate</a:t>
            </a:r>
          </a:p>
        </p:txBody>
      </p:sp>
      <p:sp>
        <p:nvSpPr>
          <p:cNvPr id="38918" name="TextBox 7"/>
          <p:cNvSpPr txBox="1">
            <a:spLocks noChangeArrowheads="1"/>
          </p:cNvSpPr>
          <p:nvPr/>
        </p:nvSpPr>
        <p:spPr bwMode="auto">
          <a:xfrm>
            <a:off x="6835776" y="5732464"/>
            <a:ext cx="65274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solidFill>
                  <a:srgbClr val="000000"/>
                </a:solidFill>
                <a:cs typeface="Arial" panose="020B0604020202020204" pitchFamily="34" charset="0"/>
              </a:rPr>
              <a:t>n-well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1144EF6-EEAD-45B3-9A8F-3982B3142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cs typeface="Times New Roman" pitchFamily="18" charset="0"/>
              </a:rPr>
              <a:t>Introduction-Open Source Tools Workshop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4B14836-29DF-4E90-A67C-9E853A1F3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CA60B-9110-439D-9286-A1DDBE7B67FC}" type="slidenum">
              <a:rPr lang="en-US" smtClean="0"/>
              <a:pPr/>
              <a:t>20</a:t>
            </a:fld>
            <a:r>
              <a:rPr lang="en-US"/>
              <a:t> of 54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27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Strip Oxide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398" y="1206059"/>
            <a:ext cx="11049000" cy="4114800"/>
          </a:xfrm>
        </p:spPr>
        <p:txBody>
          <a:bodyPr/>
          <a:lstStyle/>
          <a:p>
            <a:pPr marL="355600">
              <a:spcBef>
                <a:spcPts val="675"/>
              </a:spcBef>
              <a:buClr>
                <a:srgbClr val="2C2C89"/>
              </a:buClr>
              <a:buFont typeface="Wingdings"/>
              <a:buChar char=""/>
              <a:tabLst>
                <a:tab pos="354965" algn="l"/>
                <a:tab pos="355600" algn="l"/>
              </a:tabLst>
              <a:defRPr/>
            </a:pPr>
            <a:r>
              <a:rPr lang="en-US" sz="2400" b="1" spc="-5" dirty="0">
                <a:solidFill>
                  <a:schemeClr val="tx1"/>
                </a:solidFill>
                <a:cs typeface="Arial"/>
              </a:rPr>
              <a:t>Strip </a:t>
            </a:r>
            <a:r>
              <a:rPr lang="en-US" sz="2400" b="1" dirty="0">
                <a:solidFill>
                  <a:schemeClr val="tx1"/>
                </a:solidFill>
                <a:cs typeface="Arial"/>
              </a:rPr>
              <a:t>off </a:t>
            </a:r>
            <a:r>
              <a:rPr lang="en-US" sz="2400" b="1" spc="-5" dirty="0">
                <a:solidFill>
                  <a:schemeClr val="tx1"/>
                </a:solidFill>
                <a:cs typeface="Arial"/>
              </a:rPr>
              <a:t>the remaining </a:t>
            </a:r>
            <a:r>
              <a:rPr lang="en-US" sz="2400" spc="-5" dirty="0">
                <a:cs typeface="Arial"/>
              </a:rPr>
              <a:t>O</a:t>
            </a:r>
            <a:r>
              <a:rPr lang="en-US" sz="2400" b="1" spc="-5" dirty="0" smtClean="0">
                <a:cs typeface="Arial"/>
              </a:rPr>
              <a:t>xide</a:t>
            </a:r>
            <a:r>
              <a:rPr lang="en-US" sz="2400" b="1" spc="-5" dirty="0" smtClean="0">
                <a:solidFill>
                  <a:schemeClr val="tx1"/>
                </a:solidFill>
                <a:cs typeface="Arial"/>
              </a:rPr>
              <a:t> </a:t>
            </a:r>
            <a:r>
              <a:rPr lang="en-US" sz="2400" b="1" dirty="0">
                <a:solidFill>
                  <a:schemeClr val="tx1"/>
                </a:solidFill>
                <a:cs typeface="Arial"/>
              </a:rPr>
              <a:t>using</a:t>
            </a:r>
            <a:r>
              <a:rPr lang="en-US" sz="2400" b="1" spc="-65" dirty="0">
                <a:solidFill>
                  <a:schemeClr val="tx1"/>
                </a:solidFill>
                <a:cs typeface="Arial"/>
              </a:rPr>
              <a:t> </a:t>
            </a:r>
            <a:r>
              <a:rPr lang="en-US" sz="2400" b="1" spc="-5" dirty="0">
                <a:solidFill>
                  <a:schemeClr val="tx1"/>
                </a:solidFill>
                <a:cs typeface="Arial"/>
              </a:rPr>
              <a:t>HF</a:t>
            </a:r>
            <a:endParaRPr lang="en-US" sz="2400" dirty="0">
              <a:solidFill>
                <a:schemeClr val="tx1"/>
              </a:solidFill>
              <a:cs typeface="Arial"/>
            </a:endParaRPr>
          </a:p>
          <a:p>
            <a:pPr marL="355600">
              <a:spcBef>
                <a:spcPts val="575"/>
              </a:spcBef>
              <a:buClr>
                <a:srgbClr val="2C2C89"/>
              </a:buClr>
              <a:buFont typeface="Wingdings"/>
              <a:buChar char=""/>
              <a:tabLst>
                <a:tab pos="354965" algn="l"/>
                <a:tab pos="355600" algn="l"/>
              </a:tabLst>
              <a:defRPr/>
            </a:pPr>
            <a:endParaRPr lang="en-US" sz="2400" b="1" spc="-5" dirty="0">
              <a:solidFill>
                <a:schemeClr val="tx1"/>
              </a:solidFill>
              <a:cs typeface="Arial"/>
            </a:endParaRPr>
          </a:p>
          <a:p>
            <a:pPr marL="355600">
              <a:spcBef>
                <a:spcPts val="575"/>
              </a:spcBef>
              <a:buClr>
                <a:srgbClr val="2C2C89"/>
              </a:buClr>
              <a:buFont typeface="Wingdings"/>
              <a:buChar char=""/>
              <a:tabLst>
                <a:tab pos="354965" algn="l"/>
                <a:tab pos="355600" algn="l"/>
              </a:tabLst>
              <a:defRPr/>
            </a:pPr>
            <a:r>
              <a:rPr lang="en-US" sz="2400" b="1" spc="-5" dirty="0">
                <a:solidFill>
                  <a:schemeClr val="tx1"/>
                </a:solidFill>
                <a:cs typeface="Arial"/>
              </a:rPr>
              <a:t>Back </a:t>
            </a:r>
            <a:r>
              <a:rPr lang="en-US" sz="2400" b="1" dirty="0">
                <a:solidFill>
                  <a:schemeClr val="tx1"/>
                </a:solidFill>
                <a:cs typeface="Arial"/>
              </a:rPr>
              <a:t>to </a:t>
            </a:r>
            <a:r>
              <a:rPr lang="en-US" sz="2400" b="1" spc="-5" dirty="0">
                <a:solidFill>
                  <a:schemeClr val="tx1"/>
                </a:solidFill>
                <a:cs typeface="Arial"/>
              </a:rPr>
              <a:t>bare </a:t>
            </a:r>
            <a:r>
              <a:rPr lang="en-US" sz="2400" b="1" spc="5" dirty="0">
                <a:solidFill>
                  <a:schemeClr val="tx1"/>
                </a:solidFill>
                <a:cs typeface="Arial"/>
              </a:rPr>
              <a:t>wafer with</a:t>
            </a:r>
            <a:r>
              <a:rPr lang="en-US" sz="2400" b="1" spc="-65" dirty="0">
                <a:solidFill>
                  <a:schemeClr val="tx1"/>
                </a:solidFill>
                <a:cs typeface="Arial"/>
              </a:rPr>
              <a:t> </a:t>
            </a:r>
            <a:r>
              <a:rPr lang="en-US" sz="2400" b="1" dirty="0">
                <a:cs typeface="Arial"/>
              </a:rPr>
              <a:t>n-well</a:t>
            </a:r>
            <a:endParaRPr lang="en-US" sz="2400" dirty="0">
              <a:cs typeface="Arial"/>
            </a:endParaRPr>
          </a:p>
          <a:p>
            <a:pPr marL="355600">
              <a:spcBef>
                <a:spcPts val="580"/>
              </a:spcBef>
              <a:buClr>
                <a:srgbClr val="2C2C89"/>
              </a:buClr>
              <a:buFont typeface="Wingdings"/>
              <a:buChar char=""/>
              <a:tabLst>
                <a:tab pos="354965" algn="l"/>
                <a:tab pos="355600" algn="l"/>
              </a:tabLst>
              <a:defRPr/>
            </a:pPr>
            <a:endParaRPr lang="en-US" sz="2400" b="1" spc="-5" dirty="0">
              <a:solidFill>
                <a:schemeClr val="tx1"/>
              </a:solidFill>
              <a:cs typeface="Arial"/>
            </a:endParaRPr>
          </a:p>
          <a:p>
            <a:pPr marL="355600">
              <a:spcBef>
                <a:spcPts val="580"/>
              </a:spcBef>
              <a:buClr>
                <a:srgbClr val="2C2C89"/>
              </a:buClr>
              <a:buFont typeface="Wingdings"/>
              <a:buChar char=""/>
              <a:tabLst>
                <a:tab pos="354965" algn="l"/>
                <a:tab pos="355600" algn="l"/>
              </a:tabLst>
              <a:defRPr/>
            </a:pPr>
            <a:r>
              <a:rPr lang="en-US" sz="2400" b="1" spc="-5" dirty="0">
                <a:solidFill>
                  <a:schemeClr val="tx1"/>
                </a:solidFill>
                <a:cs typeface="Arial"/>
              </a:rPr>
              <a:t>Subsequent steps involve </a:t>
            </a:r>
            <a:r>
              <a:rPr lang="en-US" sz="2400" b="1" dirty="0">
                <a:solidFill>
                  <a:schemeClr val="tx1"/>
                </a:solidFill>
                <a:cs typeface="Arial"/>
              </a:rPr>
              <a:t>similar </a:t>
            </a:r>
            <a:r>
              <a:rPr lang="en-US" sz="2400" b="1" spc="-5" dirty="0">
                <a:solidFill>
                  <a:schemeClr val="tx1"/>
                </a:solidFill>
                <a:cs typeface="Arial"/>
              </a:rPr>
              <a:t>series </a:t>
            </a:r>
            <a:r>
              <a:rPr lang="en-US" sz="2400" b="1" dirty="0">
                <a:solidFill>
                  <a:schemeClr val="tx1"/>
                </a:solidFill>
                <a:cs typeface="Arial"/>
              </a:rPr>
              <a:t>of</a:t>
            </a:r>
            <a:r>
              <a:rPr lang="en-US" sz="2400" b="1" spc="30" dirty="0">
                <a:solidFill>
                  <a:schemeClr val="tx1"/>
                </a:solidFill>
                <a:cs typeface="Arial"/>
              </a:rPr>
              <a:t> </a:t>
            </a:r>
            <a:r>
              <a:rPr lang="en-US" sz="2400" b="1" spc="-5" dirty="0" smtClean="0">
                <a:solidFill>
                  <a:schemeClr val="tx1"/>
                </a:solidFill>
                <a:cs typeface="Arial"/>
              </a:rPr>
              <a:t>steps </a:t>
            </a:r>
            <a:r>
              <a:rPr lang="en-US" sz="2400" b="1" spc="-5" dirty="0" smtClean="0">
                <a:cs typeface="Arial"/>
              </a:rPr>
              <a:t>again and again </a:t>
            </a:r>
            <a:endParaRPr lang="en-US" sz="2400" dirty="0">
              <a:cs typeface="Arial"/>
            </a:endParaRPr>
          </a:p>
          <a:p>
            <a:pPr>
              <a:defRPr/>
            </a:pPr>
            <a:endParaRPr lang="en-US" dirty="0"/>
          </a:p>
        </p:txBody>
      </p:sp>
      <p:pic>
        <p:nvPicPr>
          <p:cNvPr id="3994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5" y="3884614"/>
            <a:ext cx="7181850" cy="251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A10764F-A036-4A77-B9E5-79FBE342A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cs typeface="Times New Roman" pitchFamily="18" charset="0"/>
              </a:rPr>
              <a:t>Introduction-Open Source Tools Workshop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AB157F8-1003-4A99-A6AE-801FB36E7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CA60B-9110-439D-9286-A1DDBE7B67FC}" type="slidenum">
              <a:rPr lang="en-US" smtClean="0"/>
              <a:pPr/>
              <a:t>21</a:t>
            </a:fld>
            <a:r>
              <a:rPr lang="en-US"/>
              <a:t> of 54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26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228600"/>
            <a:ext cx="7772400" cy="57785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dirty="0" err="1"/>
              <a:t>Polysilicon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06450"/>
            <a:ext cx="9753600" cy="4114800"/>
          </a:xfrm>
        </p:spPr>
        <p:txBody>
          <a:bodyPr/>
          <a:lstStyle/>
          <a:p>
            <a:pPr marL="368300">
              <a:spcBef>
                <a:spcPts val="675"/>
              </a:spcBef>
              <a:buClr>
                <a:srgbClr val="2C2C89"/>
              </a:buClr>
              <a:buFont typeface="Wingdings"/>
              <a:buChar char=""/>
              <a:tabLst>
                <a:tab pos="367665" algn="l"/>
                <a:tab pos="368300" algn="l"/>
              </a:tabLst>
              <a:defRPr/>
            </a:pPr>
            <a:r>
              <a:rPr lang="en-US" sz="2400" b="1" spc="-5" dirty="0">
                <a:cs typeface="Arial"/>
              </a:rPr>
              <a:t>Deposit very </a:t>
            </a:r>
            <a:r>
              <a:rPr lang="en-US" sz="2400" b="1" dirty="0">
                <a:cs typeface="Arial"/>
              </a:rPr>
              <a:t>thin </a:t>
            </a:r>
            <a:r>
              <a:rPr lang="en-US" sz="2400" b="1" spc="-10" dirty="0">
                <a:cs typeface="Arial"/>
              </a:rPr>
              <a:t>layer </a:t>
            </a:r>
            <a:r>
              <a:rPr lang="en-US" sz="2400" b="1" dirty="0">
                <a:cs typeface="Arial"/>
              </a:rPr>
              <a:t>of </a:t>
            </a:r>
            <a:r>
              <a:rPr lang="en-US" sz="2400" b="1" spc="-5" dirty="0">
                <a:cs typeface="Arial"/>
              </a:rPr>
              <a:t>gate</a:t>
            </a:r>
            <a:r>
              <a:rPr lang="en-US" sz="2400" b="1" spc="15" dirty="0">
                <a:cs typeface="Arial"/>
              </a:rPr>
              <a:t> </a:t>
            </a:r>
            <a:r>
              <a:rPr lang="en-US" sz="2400" b="1" spc="-5" dirty="0">
                <a:cs typeface="Arial"/>
              </a:rPr>
              <a:t>oxide</a:t>
            </a:r>
            <a:endParaRPr lang="en-US" sz="2400" dirty="0">
              <a:cs typeface="Arial"/>
            </a:endParaRPr>
          </a:p>
          <a:p>
            <a:pPr marL="768985" lvl="1" indent="-287020">
              <a:spcBef>
                <a:spcPts val="480"/>
              </a:spcBef>
              <a:buClr>
                <a:srgbClr val="2C2C89"/>
              </a:buClr>
              <a:buFont typeface="Wingdings"/>
              <a:buChar char=""/>
              <a:tabLst>
                <a:tab pos="768985" algn="l"/>
                <a:tab pos="769620" algn="l"/>
              </a:tabLst>
              <a:defRPr/>
            </a:pPr>
            <a:r>
              <a:rPr lang="en-US" sz="2000" dirty="0">
                <a:cs typeface="Arial"/>
              </a:rPr>
              <a:t>&lt; 20 Å (6-7 atomic layers) </a:t>
            </a:r>
            <a:r>
              <a:rPr lang="en-US" sz="2000" dirty="0" smtClean="0">
                <a:cs typeface="Arial"/>
              </a:rPr>
              <a:t>(For </a:t>
            </a:r>
            <a:r>
              <a:rPr lang="en-US" sz="2000" dirty="0" err="1" smtClean="0">
                <a:cs typeface="Arial"/>
              </a:rPr>
              <a:t>65nm</a:t>
            </a:r>
            <a:r>
              <a:rPr lang="en-US" sz="2000" dirty="0" smtClean="0">
                <a:cs typeface="Arial"/>
              </a:rPr>
              <a:t> </a:t>
            </a:r>
            <a:r>
              <a:rPr lang="en-US" sz="2000" dirty="0">
                <a:cs typeface="Arial"/>
              </a:rPr>
              <a:t>1.5nm or 15</a:t>
            </a:r>
            <a:r>
              <a:rPr lang="en-US" sz="2000" spc="-220" dirty="0">
                <a:cs typeface="Arial"/>
              </a:rPr>
              <a:t> </a:t>
            </a:r>
            <a:r>
              <a:rPr lang="en-US" sz="2000" spc="-5" dirty="0">
                <a:cs typeface="Arial"/>
              </a:rPr>
              <a:t>Å</a:t>
            </a:r>
            <a:r>
              <a:rPr lang="en-US" sz="2000" spc="-5" dirty="0" smtClean="0">
                <a:cs typeface="Arial"/>
              </a:rPr>
              <a:t>)  --  </a:t>
            </a:r>
            <a:r>
              <a:rPr lang="en-US" sz="2000" b="1" spc="-5" dirty="0" smtClean="0">
                <a:cs typeface="Arial"/>
              </a:rPr>
              <a:t>Dry Oxidation </a:t>
            </a:r>
            <a:endParaRPr lang="en-US" sz="2000" b="1" dirty="0">
              <a:cs typeface="Arial"/>
            </a:endParaRPr>
          </a:p>
          <a:p>
            <a:pPr marL="368300">
              <a:spcBef>
                <a:spcPts val="575"/>
              </a:spcBef>
              <a:buClr>
                <a:srgbClr val="2C2C89"/>
              </a:buClr>
              <a:buFont typeface="Wingdings"/>
              <a:buChar char=""/>
              <a:tabLst>
                <a:tab pos="367665" algn="l"/>
                <a:tab pos="368300" algn="l"/>
              </a:tabLst>
              <a:defRPr/>
            </a:pPr>
            <a:r>
              <a:rPr lang="en-US" sz="2400" b="1" spc="-5" dirty="0" smtClean="0">
                <a:cs typeface="Arial"/>
              </a:rPr>
              <a:t>Chemical </a:t>
            </a:r>
            <a:r>
              <a:rPr lang="en-US" sz="2400" b="1" spc="-5" dirty="0">
                <a:cs typeface="Arial"/>
              </a:rPr>
              <a:t>Vapor Deposition (CVD) </a:t>
            </a:r>
            <a:r>
              <a:rPr lang="en-US" sz="2400" b="1" dirty="0">
                <a:cs typeface="Arial"/>
              </a:rPr>
              <a:t>of silicon </a:t>
            </a:r>
            <a:r>
              <a:rPr lang="en-US" sz="2400" b="1" spc="-10" dirty="0">
                <a:cs typeface="Arial"/>
              </a:rPr>
              <a:t>layer</a:t>
            </a:r>
            <a:endParaRPr lang="en-US" sz="2400" dirty="0">
              <a:cs typeface="Arial"/>
            </a:endParaRPr>
          </a:p>
          <a:p>
            <a:pPr marL="768985" lvl="1" indent="-287020">
              <a:spcBef>
                <a:spcPts val="484"/>
              </a:spcBef>
              <a:buClr>
                <a:srgbClr val="2C2C89"/>
              </a:buClr>
              <a:buFont typeface="Wingdings"/>
              <a:buChar char=""/>
              <a:tabLst>
                <a:tab pos="768985" algn="l"/>
                <a:tab pos="769620" algn="l"/>
              </a:tabLst>
              <a:defRPr/>
            </a:pPr>
            <a:r>
              <a:rPr lang="en-US" sz="2000" dirty="0">
                <a:cs typeface="Arial"/>
              </a:rPr>
              <a:t>Place wafer in furnace with </a:t>
            </a:r>
            <a:r>
              <a:rPr lang="en-US" sz="2000" spc="-5" dirty="0" err="1">
                <a:cs typeface="Arial"/>
              </a:rPr>
              <a:t>Silane</a:t>
            </a:r>
            <a:r>
              <a:rPr lang="en-US" sz="2000" spc="-5" dirty="0">
                <a:cs typeface="Arial"/>
              </a:rPr>
              <a:t> </a:t>
            </a:r>
            <a:r>
              <a:rPr lang="en-US" sz="2000" dirty="0">
                <a:cs typeface="Arial"/>
              </a:rPr>
              <a:t>gas</a:t>
            </a:r>
            <a:r>
              <a:rPr lang="en-US" sz="2000" spc="-110" dirty="0">
                <a:cs typeface="Arial"/>
              </a:rPr>
              <a:t> </a:t>
            </a:r>
            <a:r>
              <a:rPr lang="en-US" sz="2000" spc="5" dirty="0">
                <a:cs typeface="Arial"/>
              </a:rPr>
              <a:t>(SiH</a:t>
            </a:r>
            <a:r>
              <a:rPr lang="en-US" sz="1950" spc="7" baseline="-21367" dirty="0">
                <a:cs typeface="Arial"/>
              </a:rPr>
              <a:t>4</a:t>
            </a:r>
            <a:r>
              <a:rPr lang="en-US" sz="2000" spc="5" dirty="0">
                <a:cs typeface="Arial"/>
              </a:rPr>
              <a:t>)</a:t>
            </a:r>
            <a:endParaRPr lang="en-US" sz="2000" dirty="0">
              <a:cs typeface="Arial"/>
            </a:endParaRPr>
          </a:p>
          <a:p>
            <a:pPr marL="768985" lvl="1" indent="-287020">
              <a:spcBef>
                <a:spcPts val="480"/>
              </a:spcBef>
              <a:buClr>
                <a:srgbClr val="2C2C89"/>
              </a:buClr>
              <a:buFont typeface="Wingdings"/>
              <a:buChar char=""/>
              <a:tabLst>
                <a:tab pos="768985" algn="l"/>
                <a:tab pos="769620" algn="l"/>
              </a:tabLst>
              <a:defRPr/>
            </a:pPr>
            <a:r>
              <a:rPr lang="en-US" sz="2000" dirty="0">
                <a:cs typeface="Arial"/>
              </a:rPr>
              <a:t>Forms many small crystals called</a:t>
            </a:r>
            <a:r>
              <a:rPr lang="en-US" sz="2000" spc="-130" dirty="0">
                <a:cs typeface="Arial"/>
              </a:rPr>
              <a:t> </a:t>
            </a:r>
            <a:r>
              <a:rPr lang="en-US" sz="2000" b="1" dirty="0">
                <a:cs typeface="Arial"/>
              </a:rPr>
              <a:t>P</a:t>
            </a:r>
            <a:r>
              <a:rPr lang="en-US" sz="2000" b="1" dirty="0" smtClean="0">
                <a:cs typeface="Arial"/>
              </a:rPr>
              <a:t>olysilicon</a:t>
            </a:r>
            <a:endParaRPr lang="en-US" sz="2000" b="1" dirty="0">
              <a:cs typeface="Arial"/>
            </a:endParaRPr>
          </a:p>
          <a:p>
            <a:pPr marL="768985" lvl="1" indent="-287020">
              <a:spcBef>
                <a:spcPts val="480"/>
              </a:spcBef>
              <a:buClr>
                <a:srgbClr val="2C2C89"/>
              </a:buClr>
              <a:buFont typeface="Wingdings"/>
              <a:buChar char=""/>
              <a:tabLst>
                <a:tab pos="768985" algn="l"/>
                <a:tab pos="769620" algn="l"/>
              </a:tabLst>
              <a:defRPr/>
            </a:pPr>
            <a:r>
              <a:rPr lang="en-US" sz="2000" dirty="0">
                <a:cs typeface="Arial"/>
              </a:rPr>
              <a:t>Heavily doped to be good</a:t>
            </a:r>
            <a:r>
              <a:rPr lang="en-US" sz="2000" spc="-95" dirty="0">
                <a:cs typeface="Arial"/>
              </a:rPr>
              <a:t> </a:t>
            </a:r>
            <a:r>
              <a:rPr lang="en-US" sz="2000" dirty="0">
                <a:cs typeface="Arial"/>
              </a:rPr>
              <a:t>conductor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409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3813176"/>
            <a:ext cx="7181850" cy="2620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50B87A0-49CA-485C-AACC-9FFB7FD94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cs typeface="Times New Roman" pitchFamily="18" charset="0"/>
              </a:rPr>
              <a:t>Introduction-Open Source Tools Workshop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5A47321-A5DE-4563-B892-AD192200C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CA60B-9110-439D-9286-A1DDBE7B67FC}" type="slidenum">
              <a:rPr lang="en-US" smtClean="0"/>
              <a:pPr/>
              <a:t>22</a:t>
            </a:fld>
            <a:r>
              <a:rPr lang="en-US"/>
              <a:t> of 54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96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Polysilicon Patterning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52600"/>
            <a:ext cx="11049000" cy="4114800"/>
          </a:xfrm>
        </p:spPr>
        <p:txBody>
          <a:bodyPr/>
          <a:lstStyle/>
          <a:p>
            <a:pPr>
              <a:defRPr/>
            </a:pPr>
            <a:r>
              <a:rPr lang="en-US" b="1" spc="-5" dirty="0">
                <a:solidFill>
                  <a:schemeClr val="tx1"/>
                </a:solidFill>
                <a:cs typeface="Arial"/>
              </a:rPr>
              <a:t>Use same lithography process </a:t>
            </a:r>
            <a:r>
              <a:rPr lang="en-US" b="1" dirty="0">
                <a:solidFill>
                  <a:schemeClr val="tx1"/>
                </a:solidFill>
                <a:cs typeface="Arial"/>
              </a:rPr>
              <a:t>to </a:t>
            </a:r>
            <a:r>
              <a:rPr lang="en-US" b="1" spc="-5" dirty="0">
                <a:solidFill>
                  <a:schemeClr val="tx1"/>
                </a:solidFill>
                <a:cs typeface="Arial"/>
              </a:rPr>
              <a:t>pattern</a:t>
            </a:r>
            <a:r>
              <a:rPr lang="en-US" b="1" spc="50" dirty="0">
                <a:solidFill>
                  <a:schemeClr val="tx1"/>
                </a:solidFill>
                <a:cs typeface="Arial"/>
              </a:rPr>
              <a:t> </a:t>
            </a:r>
            <a:r>
              <a:rPr lang="en-US" b="1" spc="-5" dirty="0">
                <a:solidFill>
                  <a:schemeClr val="tx1"/>
                </a:solidFill>
                <a:cs typeface="Arial"/>
              </a:rPr>
              <a:t>polysilicon</a:t>
            </a:r>
            <a:endParaRPr lang="en-US" dirty="0">
              <a:solidFill>
                <a:schemeClr val="tx1"/>
              </a:solidFill>
              <a:cs typeface="Arial"/>
            </a:endParaRPr>
          </a:p>
          <a:p>
            <a:pPr lvl="1">
              <a:defRPr/>
            </a:pPr>
            <a:endParaRPr lang="en-US" dirty="0"/>
          </a:p>
        </p:txBody>
      </p:sp>
      <p:pic>
        <p:nvPicPr>
          <p:cNvPr id="4198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650" y="3201989"/>
            <a:ext cx="7188200" cy="3157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F7A705C-A676-47DB-8335-50B868355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cs typeface="Times New Roman" pitchFamily="18" charset="0"/>
              </a:rPr>
              <a:t>Introduction-Open Source Tools Workshop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4DB4D2D-6D0B-4954-9036-B34C749DB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CA60B-9110-439D-9286-A1DDBE7B67FC}" type="slidenum">
              <a:rPr lang="en-US" smtClean="0"/>
              <a:pPr/>
              <a:t>23</a:t>
            </a:fld>
            <a:r>
              <a:rPr lang="en-US"/>
              <a:t> of 54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3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1063" y="0"/>
            <a:ext cx="7772400" cy="1143000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N-diffusion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04913"/>
            <a:ext cx="11353800" cy="4114800"/>
          </a:xfrm>
        </p:spPr>
        <p:txBody>
          <a:bodyPr/>
          <a:lstStyle/>
          <a:p>
            <a:pPr marL="355600" hangingPunct="1">
              <a:spcBef>
                <a:spcPts val="100"/>
              </a:spcBef>
              <a:buClr>
                <a:srgbClr val="2C2C89"/>
              </a:buClr>
              <a:buFont typeface="Wingdings" panose="05000000000000000000" pitchFamily="2" charset="2"/>
              <a:buChar char=""/>
              <a:tabLst>
                <a:tab pos="354013" algn="l"/>
                <a:tab pos="355600" algn="l"/>
              </a:tabLst>
            </a:pPr>
            <a:r>
              <a:rPr lang="en-US" altLang="en-US" sz="2400" b="1" dirty="0">
                <a:solidFill>
                  <a:srgbClr val="000000"/>
                </a:solidFill>
                <a:cs typeface="Arial" panose="020B0604020202020204" pitchFamily="34" charset="0"/>
              </a:rPr>
              <a:t>Use oxide and masking to expose where n+ dopants  should be diffused or implanted</a:t>
            </a:r>
            <a:endParaRPr lang="en-US" altLang="en-US" sz="24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355600" hangingPunct="1">
              <a:spcBef>
                <a:spcPts val="575"/>
              </a:spcBef>
              <a:buClr>
                <a:srgbClr val="2C2C89"/>
              </a:buClr>
              <a:buFont typeface="Wingdings" panose="05000000000000000000" pitchFamily="2" charset="2"/>
              <a:buChar char=""/>
              <a:tabLst>
                <a:tab pos="354013" algn="l"/>
                <a:tab pos="355600" algn="l"/>
              </a:tabLst>
            </a:pPr>
            <a:r>
              <a:rPr lang="en-US" altLang="en-US" sz="24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N-diffusion </a:t>
            </a:r>
            <a:r>
              <a:rPr lang="en-US" altLang="en-US" sz="2400" b="1" dirty="0">
                <a:solidFill>
                  <a:srgbClr val="000000"/>
                </a:solidFill>
                <a:cs typeface="Arial" panose="020B0604020202020204" pitchFamily="34" charset="0"/>
              </a:rPr>
              <a:t>forms NMOS source, drain, and n-well  contact</a:t>
            </a:r>
            <a:endParaRPr lang="en-US" altLang="en-US" sz="24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355600">
              <a:tabLst>
                <a:tab pos="354013" algn="l"/>
                <a:tab pos="355600" algn="l"/>
              </a:tabLst>
            </a:pPr>
            <a:endParaRPr lang="en-US" altLang="en-US" dirty="0"/>
          </a:p>
        </p:txBody>
      </p:sp>
      <p:pic>
        <p:nvPicPr>
          <p:cNvPr id="430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3262314"/>
            <a:ext cx="7181850" cy="3151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0C01CFE-57F3-4349-8D7A-4599FA88F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cs typeface="Times New Roman" pitchFamily="18" charset="0"/>
              </a:rPr>
              <a:t>Introduction-Open Source Tools Workshop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AC3DC49-A86C-474A-964B-F120FA77E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CA60B-9110-439D-9286-A1DDBE7B67FC}" type="slidenum">
              <a:rPr lang="en-US" smtClean="0"/>
              <a:pPr/>
              <a:t>24</a:t>
            </a:fld>
            <a:r>
              <a:rPr lang="en-US"/>
              <a:t> of 54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07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N-diffusion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1" y="1284478"/>
            <a:ext cx="11049000" cy="4114800"/>
          </a:xfrm>
        </p:spPr>
        <p:txBody>
          <a:bodyPr/>
          <a:lstStyle/>
          <a:p>
            <a:pPr marL="355600" hangingPunct="1">
              <a:spcBef>
                <a:spcPts val="675"/>
              </a:spcBef>
              <a:buClr>
                <a:srgbClr val="2C2C89"/>
              </a:buClr>
              <a:buFont typeface="Wingdings" panose="05000000000000000000" pitchFamily="2" charset="2"/>
              <a:buChar char=""/>
              <a:tabLst>
                <a:tab pos="354013" algn="l"/>
                <a:tab pos="355600" algn="l"/>
              </a:tabLst>
            </a:pPr>
            <a:r>
              <a:rPr lang="en-US" altLang="en-US" sz="2400" b="1" dirty="0">
                <a:solidFill>
                  <a:srgbClr val="000000"/>
                </a:solidFill>
                <a:cs typeface="Arial" panose="020B0604020202020204" pitchFamily="34" charset="0"/>
              </a:rPr>
              <a:t>Pattern oxide and form n+ regions</a:t>
            </a:r>
            <a:endParaRPr lang="en-US" altLang="en-US" sz="24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355600" hangingPunct="1">
              <a:spcBef>
                <a:spcPts val="575"/>
              </a:spcBef>
              <a:buClr>
                <a:srgbClr val="2C2C89"/>
              </a:buClr>
              <a:buFont typeface="Wingdings" panose="05000000000000000000" pitchFamily="2" charset="2"/>
              <a:buChar char=""/>
              <a:tabLst>
                <a:tab pos="354013" algn="l"/>
                <a:tab pos="355600" algn="l"/>
              </a:tabLst>
            </a:pPr>
            <a:endParaRPr lang="en-US" altLang="en-US" sz="2400" b="1" i="1" u="sng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355600" hangingPunct="1">
              <a:spcBef>
                <a:spcPts val="575"/>
              </a:spcBef>
              <a:buClr>
                <a:srgbClr val="2C2C89"/>
              </a:buClr>
              <a:buFont typeface="Wingdings" panose="05000000000000000000" pitchFamily="2" charset="2"/>
              <a:buChar char=""/>
              <a:tabLst>
                <a:tab pos="354013" algn="l"/>
                <a:tab pos="355600" algn="l"/>
              </a:tabLst>
            </a:pPr>
            <a:endParaRPr lang="en-US" altLang="en-US" sz="24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355600" hangingPunct="1">
              <a:spcBef>
                <a:spcPts val="575"/>
              </a:spcBef>
              <a:buClr>
                <a:srgbClr val="2C2C89"/>
              </a:buClr>
              <a:buFont typeface="Wingdings" panose="05000000000000000000" pitchFamily="2" charset="2"/>
              <a:buChar char=""/>
              <a:tabLst>
                <a:tab pos="354013" algn="l"/>
                <a:tab pos="355600" algn="l"/>
              </a:tabLst>
            </a:pPr>
            <a:endParaRPr lang="en-US" altLang="en-US" sz="24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355600">
              <a:tabLst>
                <a:tab pos="354013" algn="l"/>
                <a:tab pos="355600" algn="l"/>
              </a:tabLst>
            </a:pPr>
            <a:endParaRPr lang="en-US" altLang="en-US" dirty="0"/>
          </a:p>
        </p:txBody>
      </p:sp>
      <p:pic>
        <p:nvPicPr>
          <p:cNvPr id="440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4" y="3319464"/>
            <a:ext cx="7151687" cy="3151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47FBF10-28C6-4B46-A0F5-286C72754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cs typeface="Times New Roman" pitchFamily="18" charset="0"/>
              </a:rPr>
              <a:t>Introduction-Open Source Tools Workshop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3CA3B4F-1214-478D-B2F0-D85688EE5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CA60B-9110-439D-9286-A1DDBE7B67FC}" type="slidenum">
              <a:rPr lang="en-US" smtClean="0"/>
              <a:pPr/>
              <a:t>25</a:t>
            </a:fld>
            <a:r>
              <a:rPr lang="en-US"/>
              <a:t> of 54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59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N-diffusion (By Ion </a:t>
            </a:r>
            <a:r>
              <a:rPr lang="en-US" dirty="0" err="1" smtClean="0"/>
              <a:t>Implatation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393" y="1295515"/>
            <a:ext cx="11049000" cy="4343400"/>
          </a:xfrm>
        </p:spPr>
        <p:txBody>
          <a:bodyPr/>
          <a:lstStyle/>
          <a:p>
            <a:pPr marL="355600" fontAlgn="auto" hangingPunct="1">
              <a:spcBef>
                <a:spcPts val="675"/>
              </a:spcBef>
              <a:spcAft>
                <a:spcPts val="0"/>
              </a:spcAft>
              <a:buClr>
                <a:srgbClr val="2C2C89"/>
              </a:buClr>
              <a:buFont typeface="Wingdings"/>
              <a:buChar char=""/>
              <a:tabLst>
                <a:tab pos="354965" algn="l"/>
                <a:tab pos="355600" algn="l"/>
              </a:tabLst>
              <a:defRPr/>
            </a:pPr>
            <a:r>
              <a:rPr lang="en-US" sz="2400" b="1" kern="1200" spc="-5" dirty="0">
                <a:solidFill>
                  <a:prstClr val="black"/>
                </a:solidFill>
                <a:cs typeface="Arial"/>
              </a:rPr>
              <a:t>Historically dopants </a:t>
            </a:r>
            <a:r>
              <a:rPr lang="en-US" sz="2400" b="1" kern="1200" spc="5" dirty="0">
                <a:solidFill>
                  <a:prstClr val="black"/>
                </a:solidFill>
                <a:cs typeface="Arial"/>
              </a:rPr>
              <a:t>were</a:t>
            </a:r>
            <a:r>
              <a:rPr lang="en-US" sz="2400" b="1" kern="1200" spc="-55" dirty="0">
                <a:solidFill>
                  <a:prstClr val="black"/>
                </a:solidFill>
                <a:cs typeface="Arial"/>
              </a:rPr>
              <a:t> </a:t>
            </a:r>
            <a:r>
              <a:rPr lang="en-US" sz="2400" dirty="0">
                <a:cs typeface="Arial"/>
              </a:rPr>
              <a:t>D</a:t>
            </a:r>
            <a:r>
              <a:rPr lang="en-US" sz="2400" b="1" kern="1200" dirty="0" smtClean="0">
                <a:cs typeface="Arial"/>
              </a:rPr>
              <a:t>iffused</a:t>
            </a:r>
            <a:endParaRPr lang="en-US" sz="2400" kern="1200" dirty="0">
              <a:cs typeface="Arial"/>
            </a:endParaRPr>
          </a:p>
          <a:p>
            <a:pPr marL="355600" fontAlgn="auto" hangingPunct="1">
              <a:spcBef>
                <a:spcPts val="575"/>
              </a:spcBef>
              <a:spcAft>
                <a:spcPts val="0"/>
              </a:spcAft>
              <a:buClr>
                <a:srgbClr val="2C2C89"/>
              </a:buClr>
              <a:buFont typeface="Wingdings"/>
              <a:buChar char=""/>
              <a:tabLst>
                <a:tab pos="354965" algn="l"/>
                <a:tab pos="355600" algn="l"/>
              </a:tabLst>
              <a:defRPr/>
            </a:pPr>
            <a:r>
              <a:rPr lang="en-US" sz="2400" b="1" kern="1200" spc="-5" dirty="0">
                <a:solidFill>
                  <a:prstClr val="black"/>
                </a:solidFill>
                <a:cs typeface="Arial"/>
              </a:rPr>
              <a:t>Usually </a:t>
            </a:r>
            <a:r>
              <a:rPr lang="en-US" sz="2400" b="1" kern="1200" spc="-5" dirty="0" smtClean="0">
                <a:cs typeface="Arial"/>
              </a:rPr>
              <a:t>I</a:t>
            </a:r>
            <a:r>
              <a:rPr lang="en-US" sz="2400" b="1" kern="1200" dirty="0" smtClean="0">
                <a:cs typeface="Arial"/>
              </a:rPr>
              <a:t>on Implantation</a:t>
            </a:r>
            <a:r>
              <a:rPr lang="en-US" sz="2400" b="1" kern="1200" spc="-65" dirty="0" smtClean="0">
                <a:cs typeface="Arial"/>
              </a:rPr>
              <a:t> </a:t>
            </a:r>
            <a:r>
              <a:rPr lang="en-US" sz="2400" b="1" kern="1200" spc="-5" dirty="0" smtClean="0">
                <a:solidFill>
                  <a:prstClr val="black"/>
                </a:solidFill>
                <a:cs typeface="Arial"/>
              </a:rPr>
              <a:t>in nm </a:t>
            </a:r>
            <a:r>
              <a:rPr lang="en-US" sz="2400" b="1" kern="1200" spc="-5" dirty="0" err="1" smtClean="0">
                <a:solidFill>
                  <a:prstClr val="black"/>
                </a:solidFill>
                <a:cs typeface="Arial"/>
              </a:rPr>
              <a:t>CMOS</a:t>
            </a:r>
            <a:r>
              <a:rPr lang="en-US" sz="2400" b="1" kern="1200" spc="-5" dirty="0" smtClean="0">
                <a:solidFill>
                  <a:prstClr val="black"/>
                </a:solidFill>
                <a:cs typeface="Arial"/>
              </a:rPr>
              <a:t> technologies</a:t>
            </a:r>
            <a:endParaRPr lang="en-US" sz="2400" kern="1200" dirty="0">
              <a:solidFill>
                <a:prstClr val="black"/>
              </a:solidFill>
              <a:cs typeface="Arial"/>
            </a:endParaRPr>
          </a:p>
          <a:p>
            <a:pPr marL="355600" fontAlgn="auto" hangingPunct="1">
              <a:spcBef>
                <a:spcPts val="575"/>
              </a:spcBef>
              <a:spcAft>
                <a:spcPts val="0"/>
              </a:spcAft>
              <a:buClr>
                <a:srgbClr val="2C2C89"/>
              </a:buClr>
              <a:buFont typeface="Wingdings"/>
              <a:buChar char=""/>
              <a:tabLst>
                <a:tab pos="354965" algn="l"/>
                <a:tab pos="355600" algn="l"/>
              </a:tabLst>
              <a:defRPr/>
            </a:pPr>
            <a:r>
              <a:rPr lang="en-US" sz="2400" b="1" kern="1200" spc="-5" dirty="0">
                <a:solidFill>
                  <a:prstClr val="black"/>
                </a:solidFill>
                <a:cs typeface="Arial"/>
              </a:rPr>
              <a:t>But regions are </a:t>
            </a:r>
            <a:r>
              <a:rPr lang="en-US" sz="2400" b="1" kern="1200" dirty="0">
                <a:solidFill>
                  <a:prstClr val="black"/>
                </a:solidFill>
                <a:cs typeface="Arial"/>
              </a:rPr>
              <a:t>still </a:t>
            </a:r>
            <a:r>
              <a:rPr lang="en-US" sz="2400" b="1" kern="1200" spc="-5" dirty="0">
                <a:solidFill>
                  <a:prstClr val="black"/>
                </a:solidFill>
                <a:cs typeface="Arial"/>
              </a:rPr>
              <a:t>called</a:t>
            </a:r>
            <a:r>
              <a:rPr lang="en-US" sz="2400" b="1" kern="1200" dirty="0">
                <a:solidFill>
                  <a:prstClr val="black"/>
                </a:solidFill>
                <a:cs typeface="Arial"/>
              </a:rPr>
              <a:t> </a:t>
            </a:r>
            <a:r>
              <a:rPr lang="en-US" sz="2400" b="1" kern="1200" spc="-5" dirty="0">
                <a:solidFill>
                  <a:prstClr val="black"/>
                </a:solidFill>
                <a:cs typeface="Arial"/>
              </a:rPr>
              <a:t>diffusion</a:t>
            </a:r>
            <a:endParaRPr lang="en-US" sz="2400" kern="1200" dirty="0">
              <a:solidFill>
                <a:prstClr val="black"/>
              </a:solidFill>
              <a:cs typeface="Arial"/>
            </a:endParaRPr>
          </a:p>
          <a:p>
            <a:pPr>
              <a:defRPr/>
            </a:pPr>
            <a:endParaRPr lang="en-US" dirty="0"/>
          </a:p>
        </p:txBody>
      </p:sp>
      <p:sp>
        <p:nvSpPr>
          <p:cNvPr id="45060" name="object 7"/>
          <p:cNvSpPr>
            <a:spLocks noChangeArrowheads="1"/>
          </p:cNvSpPr>
          <p:nvPr/>
        </p:nvSpPr>
        <p:spPr bwMode="auto">
          <a:xfrm>
            <a:off x="6953250" y="2686050"/>
            <a:ext cx="3443288" cy="3367088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5061" name="object 9"/>
          <p:cNvSpPr>
            <a:spLocks noChangeArrowheads="1"/>
          </p:cNvSpPr>
          <p:nvPr/>
        </p:nvSpPr>
        <p:spPr bwMode="auto">
          <a:xfrm>
            <a:off x="1828800" y="3143250"/>
            <a:ext cx="4641850" cy="280828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object 10"/>
          <p:cNvSpPr txBox="1"/>
          <p:nvPr/>
        </p:nvSpPr>
        <p:spPr>
          <a:xfrm>
            <a:off x="3124200" y="6169467"/>
            <a:ext cx="2763839" cy="24365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2700" eaLnBrk="0" fontAlgn="base" hangingPunct="0">
              <a:lnSpc>
                <a:spcPts val="1864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b="1" spc="-5" dirty="0">
                <a:solidFill>
                  <a:srgbClr val="000000"/>
                </a:solidFill>
                <a:latin typeface="Arial"/>
                <a:cs typeface="Arial"/>
              </a:rPr>
              <a:t>Doping by</a:t>
            </a:r>
            <a:r>
              <a:rPr b="1" spc="-4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000000"/>
                </a:solidFill>
                <a:latin typeface="Arial"/>
                <a:cs typeface="Arial"/>
              </a:rPr>
              <a:t>Diffusion</a:t>
            </a:r>
            <a:endParaRPr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" name="object 11"/>
          <p:cNvSpPr txBox="1"/>
          <p:nvPr/>
        </p:nvSpPr>
        <p:spPr>
          <a:xfrm>
            <a:off x="7620000" y="6185698"/>
            <a:ext cx="2840037" cy="2428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eaLnBrk="0" fontAlgn="base" hangingPunct="0">
              <a:lnSpc>
                <a:spcPts val="1864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sz="1600" b="1" spc="-5" dirty="0">
                <a:solidFill>
                  <a:srgbClr val="000000"/>
                </a:solidFill>
                <a:latin typeface="Arial"/>
                <a:cs typeface="Arial"/>
              </a:rPr>
              <a:t>Doping by Ion</a:t>
            </a:r>
            <a:r>
              <a:rPr sz="1600" b="1" spc="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0000"/>
                </a:solidFill>
                <a:latin typeface="Arial"/>
                <a:cs typeface="Arial"/>
              </a:rPr>
              <a:t>Implantation</a:t>
            </a:r>
            <a:endParaRPr sz="16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53CB505-8CC8-4049-A5E9-DA96AE966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cs typeface="Times New Roman" pitchFamily="18" charset="0"/>
              </a:rPr>
              <a:t>Introduction-Open Source Tools Workshop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2B5FCDE8-26DD-4E28-86AF-CD82D934B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CA60B-9110-439D-9286-A1DDBE7B67FC}" type="slidenum">
              <a:rPr lang="en-US" smtClean="0"/>
              <a:pPr/>
              <a:t>26</a:t>
            </a:fld>
            <a:r>
              <a:rPr lang="en-US"/>
              <a:t> of 54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42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N-diffusion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11049000" cy="4114800"/>
          </a:xfrm>
        </p:spPr>
        <p:txBody>
          <a:bodyPr/>
          <a:lstStyle/>
          <a:p>
            <a:pPr>
              <a:defRPr/>
            </a:pPr>
            <a:r>
              <a:rPr lang="en-US" b="1" spc="-5" dirty="0">
                <a:solidFill>
                  <a:schemeClr val="tx1"/>
                </a:solidFill>
                <a:cs typeface="Arial"/>
              </a:rPr>
              <a:t>Strip </a:t>
            </a:r>
            <a:r>
              <a:rPr lang="en-US" b="1" dirty="0">
                <a:solidFill>
                  <a:schemeClr val="tx1"/>
                </a:solidFill>
                <a:cs typeface="Arial"/>
              </a:rPr>
              <a:t>off </a:t>
            </a:r>
            <a:r>
              <a:rPr lang="en-US" b="1" spc="-5" dirty="0">
                <a:solidFill>
                  <a:schemeClr val="tx1"/>
                </a:solidFill>
                <a:cs typeface="Arial"/>
              </a:rPr>
              <a:t>oxide </a:t>
            </a:r>
            <a:r>
              <a:rPr lang="en-US" b="1" dirty="0">
                <a:solidFill>
                  <a:schemeClr val="tx1"/>
                </a:solidFill>
                <a:cs typeface="Arial"/>
              </a:rPr>
              <a:t>to </a:t>
            </a:r>
            <a:r>
              <a:rPr lang="en-US" b="1" spc="-5" dirty="0">
                <a:solidFill>
                  <a:schemeClr val="tx1"/>
                </a:solidFill>
                <a:cs typeface="Arial"/>
              </a:rPr>
              <a:t>complete </a:t>
            </a:r>
            <a:r>
              <a:rPr lang="en-US" b="1" dirty="0">
                <a:solidFill>
                  <a:schemeClr val="tx1"/>
                </a:solidFill>
                <a:cs typeface="Arial"/>
              </a:rPr>
              <a:t>patterning</a:t>
            </a:r>
            <a:r>
              <a:rPr lang="en-US" b="1" spc="-60" dirty="0">
                <a:solidFill>
                  <a:schemeClr val="tx1"/>
                </a:solidFill>
                <a:cs typeface="Arial"/>
              </a:rPr>
              <a:t> </a:t>
            </a:r>
            <a:r>
              <a:rPr lang="en-US" b="1" spc="-5" dirty="0">
                <a:solidFill>
                  <a:schemeClr val="tx1"/>
                </a:solidFill>
                <a:cs typeface="Arial"/>
              </a:rPr>
              <a:t>step</a:t>
            </a:r>
            <a:endParaRPr lang="en-US" dirty="0">
              <a:solidFill>
                <a:schemeClr val="tx1"/>
              </a:solidFill>
              <a:cs typeface="Arial"/>
            </a:endParaRPr>
          </a:p>
          <a:p>
            <a:pPr>
              <a:defRPr/>
            </a:pPr>
            <a:endParaRPr lang="en-US" dirty="0"/>
          </a:p>
        </p:txBody>
      </p:sp>
      <p:pic>
        <p:nvPicPr>
          <p:cNvPr id="4608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51" y="3236914"/>
            <a:ext cx="7212013" cy="3163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FF44D4B-B777-496B-B5E6-5C46E6C93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cs typeface="Times New Roman" pitchFamily="18" charset="0"/>
              </a:rPr>
              <a:t>Introduction-Open Source Tools Workshop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50F254E-14D4-4127-B029-DB0344239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CA60B-9110-439D-9286-A1DDBE7B67FC}" type="slidenum">
              <a:rPr lang="en-US" smtClean="0"/>
              <a:pPr/>
              <a:t>27</a:t>
            </a:fld>
            <a:r>
              <a:rPr lang="en-US"/>
              <a:t> of 54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8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P-diffusion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1" y="1371600"/>
            <a:ext cx="11049000" cy="4114800"/>
          </a:xfrm>
        </p:spPr>
        <p:txBody>
          <a:bodyPr/>
          <a:lstStyle/>
          <a:p>
            <a:pPr>
              <a:defRPr/>
            </a:pPr>
            <a:r>
              <a:rPr lang="en-US" sz="2400" b="1" spc="-5" dirty="0">
                <a:solidFill>
                  <a:schemeClr val="tx1"/>
                </a:solidFill>
                <a:cs typeface="Arial"/>
              </a:rPr>
              <a:t>Similar set </a:t>
            </a:r>
            <a:r>
              <a:rPr lang="en-US" sz="2400" b="1" dirty="0">
                <a:solidFill>
                  <a:schemeClr val="tx1"/>
                </a:solidFill>
                <a:cs typeface="Arial"/>
              </a:rPr>
              <a:t>of </a:t>
            </a:r>
            <a:r>
              <a:rPr lang="en-US" sz="2400" b="1" spc="-5" dirty="0">
                <a:solidFill>
                  <a:schemeClr val="tx1"/>
                </a:solidFill>
                <a:cs typeface="Arial"/>
              </a:rPr>
              <a:t>steps form p-</a:t>
            </a:r>
            <a:r>
              <a:rPr lang="en-US" sz="2400" b="1" dirty="0">
                <a:solidFill>
                  <a:schemeClr val="tx1"/>
                </a:solidFill>
                <a:cs typeface="Arial"/>
              </a:rPr>
              <a:t>diffusion </a:t>
            </a:r>
            <a:r>
              <a:rPr lang="en-US" sz="2400" b="1" spc="-5" dirty="0">
                <a:solidFill>
                  <a:schemeClr val="tx1"/>
                </a:solidFill>
                <a:cs typeface="Arial"/>
              </a:rPr>
              <a:t>regions for </a:t>
            </a:r>
            <a:r>
              <a:rPr lang="en-US" sz="2400" b="1" dirty="0" err="1" smtClean="0">
                <a:cs typeface="Arial"/>
              </a:rPr>
              <a:t>PMOS</a:t>
            </a:r>
            <a:r>
              <a:rPr lang="en-US" sz="2400" dirty="0">
                <a:cs typeface="Arial"/>
              </a:rPr>
              <a:t> </a:t>
            </a:r>
            <a:r>
              <a:rPr lang="en-US" sz="2400" spc="-5" dirty="0">
                <a:cs typeface="Arial"/>
              </a:rPr>
              <a:t>S</a:t>
            </a:r>
            <a:r>
              <a:rPr lang="en-US" sz="2400" b="1" spc="-5" dirty="0" smtClean="0">
                <a:cs typeface="Arial"/>
              </a:rPr>
              <a:t>ource </a:t>
            </a:r>
            <a:r>
              <a:rPr lang="en-US" sz="2400" b="1" dirty="0">
                <a:cs typeface="Arial"/>
              </a:rPr>
              <a:t>and </a:t>
            </a:r>
            <a:r>
              <a:rPr lang="en-US" sz="2400" b="1" dirty="0" smtClean="0">
                <a:cs typeface="Arial"/>
              </a:rPr>
              <a:t>D</a:t>
            </a:r>
            <a:r>
              <a:rPr lang="en-US" sz="2400" b="1" spc="-5" dirty="0" smtClean="0">
                <a:cs typeface="Arial"/>
              </a:rPr>
              <a:t>rain </a:t>
            </a:r>
            <a:r>
              <a:rPr lang="en-US" sz="2400" b="1" spc="-5" dirty="0" smtClean="0">
                <a:solidFill>
                  <a:schemeClr val="tx1"/>
                </a:solidFill>
                <a:cs typeface="Arial"/>
              </a:rPr>
              <a:t/>
            </a:r>
            <a:br>
              <a:rPr lang="en-US" sz="2400" b="1" spc="-5" dirty="0" smtClean="0">
                <a:solidFill>
                  <a:schemeClr val="tx1"/>
                </a:solidFill>
                <a:cs typeface="Arial"/>
              </a:rPr>
            </a:br>
            <a:r>
              <a:rPr lang="en-US" sz="2400" b="1" spc="-5" dirty="0" smtClean="0">
                <a:solidFill>
                  <a:schemeClr val="tx1"/>
                </a:solidFill>
                <a:cs typeface="Arial"/>
              </a:rPr>
              <a:t>and </a:t>
            </a:r>
            <a:r>
              <a:rPr lang="en-US" sz="2400" b="1" spc="-5" dirty="0" smtClean="0">
                <a:cs typeface="Arial"/>
              </a:rPr>
              <a:t>Substrate</a:t>
            </a:r>
            <a:r>
              <a:rPr lang="en-US" sz="2400" b="1" spc="-10" dirty="0" smtClean="0">
                <a:cs typeface="Arial"/>
              </a:rPr>
              <a:t> </a:t>
            </a:r>
            <a:r>
              <a:rPr lang="en-US" sz="2400" spc="-5" dirty="0">
                <a:cs typeface="Arial"/>
              </a:rPr>
              <a:t>C</a:t>
            </a:r>
            <a:r>
              <a:rPr lang="en-US" sz="2400" b="1" spc="-5" dirty="0" smtClean="0">
                <a:cs typeface="Arial"/>
              </a:rPr>
              <a:t>ontact</a:t>
            </a:r>
            <a:endParaRPr lang="en-US" sz="2400" dirty="0">
              <a:cs typeface="Arial"/>
            </a:endParaRPr>
          </a:p>
          <a:p>
            <a:pPr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710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3236914"/>
            <a:ext cx="7181850" cy="3163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9C2137C-B480-4EF5-9617-B1EB0C6C3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cs typeface="Times New Roman" pitchFamily="18" charset="0"/>
              </a:rPr>
              <a:t>Introduction-Open Source Tools Workshop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B0C4AE2-D55B-4591-9301-52D43EF76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CA60B-9110-439D-9286-A1DDBE7B67FC}" type="slidenum">
              <a:rPr lang="en-US" smtClean="0"/>
              <a:pPr/>
              <a:t>28</a:t>
            </a:fld>
            <a:r>
              <a:rPr lang="en-US"/>
              <a:t> of 54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38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0"/>
            <a:ext cx="7772400" cy="11430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Metal Contacts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2038"/>
            <a:ext cx="9610725" cy="4114800"/>
          </a:xfrm>
        </p:spPr>
        <p:txBody>
          <a:bodyPr/>
          <a:lstStyle/>
          <a:p>
            <a:pPr marL="355600" fontAlgn="auto" hangingPunct="1">
              <a:spcBef>
                <a:spcPts val="675"/>
              </a:spcBef>
              <a:spcAft>
                <a:spcPts val="0"/>
              </a:spcAft>
              <a:buClr>
                <a:srgbClr val="2C2C89"/>
              </a:buClr>
              <a:buFont typeface="Wingdings"/>
              <a:buChar char=""/>
              <a:tabLst>
                <a:tab pos="354965" algn="l"/>
                <a:tab pos="355600" algn="l"/>
              </a:tabLst>
              <a:defRPr/>
            </a:pPr>
            <a:r>
              <a:rPr lang="en-US" sz="2400" b="1" kern="1200" spc="-5" dirty="0">
                <a:solidFill>
                  <a:prstClr val="black"/>
                </a:solidFill>
                <a:cs typeface="Arial"/>
              </a:rPr>
              <a:t>Need </a:t>
            </a:r>
            <a:r>
              <a:rPr lang="en-US" sz="2400" b="1" kern="1200" dirty="0">
                <a:solidFill>
                  <a:prstClr val="black"/>
                </a:solidFill>
                <a:cs typeface="Arial"/>
              </a:rPr>
              <a:t>to </a:t>
            </a:r>
            <a:r>
              <a:rPr lang="en-US" sz="2400" b="1" kern="1200" spc="5" dirty="0">
                <a:solidFill>
                  <a:prstClr val="black"/>
                </a:solidFill>
                <a:cs typeface="Arial"/>
              </a:rPr>
              <a:t>wire </a:t>
            </a:r>
            <a:r>
              <a:rPr lang="en-US" sz="2400" b="1" kern="1200" spc="-5" dirty="0">
                <a:solidFill>
                  <a:prstClr val="black"/>
                </a:solidFill>
                <a:cs typeface="Arial"/>
              </a:rPr>
              <a:t>together the</a:t>
            </a:r>
            <a:r>
              <a:rPr lang="en-US" sz="2400" b="1" kern="1200" spc="-110" dirty="0">
                <a:solidFill>
                  <a:prstClr val="black"/>
                </a:solidFill>
                <a:cs typeface="Arial"/>
              </a:rPr>
              <a:t> </a:t>
            </a:r>
            <a:r>
              <a:rPr lang="en-US" sz="2400" b="1" kern="1200" spc="-5" dirty="0">
                <a:solidFill>
                  <a:prstClr val="black"/>
                </a:solidFill>
                <a:cs typeface="Arial"/>
              </a:rPr>
              <a:t>devices</a:t>
            </a:r>
            <a:endParaRPr lang="en-US" sz="2400" kern="1200" dirty="0">
              <a:solidFill>
                <a:prstClr val="black"/>
              </a:solidFill>
              <a:cs typeface="Arial"/>
            </a:endParaRPr>
          </a:p>
          <a:p>
            <a:pPr marL="355600" fontAlgn="auto" hangingPunct="1">
              <a:spcBef>
                <a:spcPts val="580"/>
              </a:spcBef>
              <a:spcAft>
                <a:spcPts val="0"/>
              </a:spcAft>
              <a:buClr>
                <a:srgbClr val="2C2C89"/>
              </a:buClr>
              <a:buFont typeface="Wingdings"/>
              <a:buChar char=""/>
              <a:tabLst>
                <a:tab pos="354965" algn="l"/>
                <a:tab pos="355600" algn="l"/>
              </a:tabLst>
              <a:defRPr/>
            </a:pPr>
            <a:r>
              <a:rPr lang="en-US" sz="2400" b="1" kern="1200" spc="-5" dirty="0" smtClean="0">
                <a:solidFill>
                  <a:prstClr val="black"/>
                </a:solidFill>
                <a:cs typeface="Arial"/>
              </a:rPr>
              <a:t>Cover </a:t>
            </a:r>
            <a:r>
              <a:rPr lang="en-US" sz="2400" b="1" kern="1200" dirty="0">
                <a:solidFill>
                  <a:prstClr val="black"/>
                </a:solidFill>
                <a:cs typeface="Arial"/>
              </a:rPr>
              <a:t>chip </a:t>
            </a:r>
            <a:r>
              <a:rPr lang="en-US" sz="2400" b="1" kern="1200" spc="5" dirty="0">
                <a:solidFill>
                  <a:prstClr val="black"/>
                </a:solidFill>
                <a:cs typeface="Arial"/>
              </a:rPr>
              <a:t>with </a:t>
            </a:r>
            <a:r>
              <a:rPr lang="en-US" sz="2400" b="1" kern="1200" spc="-5" dirty="0">
                <a:solidFill>
                  <a:prstClr val="black"/>
                </a:solidFill>
                <a:cs typeface="Arial"/>
              </a:rPr>
              <a:t>thick</a:t>
            </a:r>
            <a:r>
              <a:rPr lang="en-US" sz="2400" b="1" kern="1200" spc="-105" dirty="0">
                <a:solidFill>
                  <a:prstClr val="black"/>
                </a:solidFill>
                <a:cs typeface="Arial"/>
              </a:rPr>
              <a:t> </a:t>
            </a:r>
            <a:r>
              <a:rPr lang="en-US" sz="2400" b="1" kern="1200" spc="-5" dirty="0">
                <a:solidFill>
                  <a:prstClr val="black"/>
                </a:solidFill>
                <a:cs typeface="Arial"/>
              </a:rPr>
              <a:t>oxide</a:t>
            </a:r>
            <a:endParaRPr lang="en-US" sz="2400" kern="1200" dirty="0">
              <a:solidFill>
                <a:prstClr val="black"/>
              </a:solidFill>
              <a:cs typeface="Arial"/>
            </a:endParaRPr>
          </a:p>
          <a:p>
            <a:pPr marL="355600" fontAlgn="auto" hangingPunct="1">
              <a:spcBef>
                <a:spcPts val="575"/>
              </a:spcBef>
              <a:spcAft>
                <a:spcPts val="0"/>
              </a:spcAft>
              <a:buClr>
                <a:srgbClr val="2C2C89"/>
              </a:buClr>
              <a:buFont typeface="Wingdings"/>
              <a:buChar char=""/>
              <a:tabLst>
                <a:tab pos="354965" algn="l"/>
                <a:tab pos="355600" algn="l"/>
              </a:tabLst>
              <a:defRPr/>
            </a:pPr>
            <a:r>
              <a:rPr lang="en-US" sz="2400" b="1" kern="1200" dirty="0" smtClean="0">
                <a:solidFill>
                  <a:prstClr val="black"/>
                </a:solidFill>
                <a:cs typeface="Arial"/>
              </a:rPr>
              <a:t>Etch </a:t>
            </a:r>
            <a:r>
              <a:rPr lang="en-US" sz="2400" b="1" kern="1200" spc="-5" dirty="0">
                <a:solidFill>
                  <a:prstClr val="black"/>
                </a:solidFill>
                <a:cs typeface="Arial"/>
              </a:rPr>
              <a:t>oxide </a:t>
            </a:r>
            <a:r>
              <a:rPr lang="en-US" sz="2400" b="1" kern="1200" dirty="0">
                <a:solidFill>
                  <a:prstClr val="black"/>
                </a:solidFill>
                <a:cs typeface="Arial"/>
              </a:rPr>
              <a:t>where </a:t>
            </a:r>
            <a:r>
              <a:rPr lang="en-US" sz="2400" b="1" kern="1200" spc="-5" dirty="0">
                <a:solidFill>
                  <a:prstClr val="black"/>
                </a:solidFill>
                <a:cs typeface="Arial"/>
              </a:rPr>
              <a:t>contact cuts are</a:t>
            </a:r>
            <a:r>
              <a:rPr lang="en-US" sz="2400" b="1" kern="1200" spc="-15" dirty="0">
                <a:solidFill>
                  <a:prstClr val="black"/>
                </a:solidFill>
                <a:cs typeface="Arial"/>
              </a:rPr>
              <a:t> </a:t>
            </a:r>
            <a:r>
              <a:rPr lang="en-US" sz="2400" b="1" kern="1200" spc="-5" dirty="0">
                <a:solidFill>
                  <a:prstClr val="black"/>
                </a:solidFill>
                <a:cs typeface="Arial"/>
              </a:rPr>
              <a:t>needed</a:t>
            </a:r>
            <a:endParaRPr lang="en-US" sz="2400" kern="1200" dirty="0">
              <a:solidFill>
                <a:prstClr val="black"/>
              </a:solidFill>
              <a:cs typeface="Arial"/>
            </a:endParaRPr>
          </a:p>
          <a:p>
            <a:pPr marL="12700" indent="0" fontAlgn="auto" hangingPunct="1">
              <a:spcBef>
                <a:spcPts val="575"/>
              </a:spcBef>
              <a:spcAft>
                <a:spcPts val="0"/>
              </a:spcAft>
              <a:buClr>
                <a:srgbClr val="2C2C89"/>
              </a:buClr>
              <a:buNone/>
              <a:tabLst>
                <a:tab pos="354965" algn="l"/>
                <a:tab pos="355600" algn="l"/>
              </a:tabLst>
              <a:defRPr/>
            </a:pPr>
            <a:endParaRPr lang="en-US" sz="2400" kern="1200" dirty="0">
              <a:solidFill>
                <a:prstClr val="black"/>
              </a:solidFill>
              <a:cs typeface="Arial"/>
            </a:endParaRPr>
          </a:p>
          <a:p>
            <a:pPr>
              <a:defRPr/>
            </a:pPr>
            <a:endParaRPr lang="en-US" dirty="0"/>
          </a:p>
        </p:txBody>
      </p:sp>
      <p:pic>
        <p:nvPicPr>
          <p:cNvPr id="481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964" y="3389313"/>
            <a:ext cx="7102475" cy="3163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FD7FC01-CF55-4D9E-AB16-C93EC76A7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cs typeface="Times New Roman" pitchFamily="18" charset="0"/>
              </a:rPr>
              <a:t>Introduction-Open Source Tools Workshop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E0498D3-3EBB-4F39-8365-5BD49269C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CA60B-9110-439D-9286-A1DDBE7B67FC}" type="slidenum">
              <a:rPr lang="en-US" smtClean="0"/>
              <a:pPr/>
              <a:t>29</a:t>
            </a:fld>
            <a:r>
              <a:rPr lang="en-US"/>
              <a:t> of 54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28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55DE657-18C8-4F04-83EB-EE628B414BB0}"/>
              </a:ext>
            </a:extLst>
          </p:cNvPr>
          <p:cNvSpPr/>
          <p:nvPr/>
        </p:nvSpPr>
        <p:spPr>
          <a:xfrm>
            <a:off x="3619500" y="2819400"/>
            <a:ext cx="4953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2727E7"/>
                </a:solidFill>
                <a:effectLst/>
                <a:uLnTx/>
                <a:uFillTx/>
                <a:latin typeface="Baskerville Old Face" panose="02020602080505020303" pitchFamily="18" charset="0"/>
                <a:ea typeface="+mn-ea"/>
                <a:cs typeface="+mn-cs"/>
              </a:rPr>
              <a:t>Introduction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DD97FB5-F1F9-41DE-89B6-1256589D6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cs typeface="Times New Roman" pitchFamily="18" charset="0"/>
              </a:rPr>
              <a:t>Introduction-Open Source Tools Workshop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53A5748-5D33-4AA8-9DDF-AB997AE9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CA60B-9110-439D-9286-A1DDBE7B67FC}" type="slidenum">
              <a:rPr lang="en-US" smtClean="0"/>
              <a:pPr/>
              <a:t>3</a:t>
            </a:fld>
            <a:r>
              <a:rPr lang="en-US"/>
              <a:t> of 54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24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92075"/>
            <a:ext cx="7772400" cy="814388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Metallization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26291"/>
            <a:ext cx="9753600" cy="4114800"/>
          </a:xfrm>
        </p:spPr>
        <p:txBody>
          <a:bodyPr/>
          <a:lstStyle/>
          <a:p>
            <a:pPr marL="355600" fontAlgn="auto" hangingPunct="1">
              <a:spcBef>
                <a:spcPts val="675"/>
              </a:spcBef>
              <a:spcAft>
                <a:spcPts val="0"/>
              </a:spcAft>
              <a:buClr>
                <a:srgbClr val="2C2C89"/>
              </a:buClr>
              <a:buFont typeface="Wingdings"/>
              <a:buChar char=""/>
              <a:tabLst>
                <a:tab pos="354965" algn="l"/>
                <a:tab pos="355600" algn="l"/>
              </a:tabLst>
              <a:defRPr/>
            </a:pPr>
            <a:r>
              <a:rPr lang="en-US" sz="2400" b="1" kern="1200" spc="-5" dirty="0">
                <a:solidFill>
                  <a:prstClr val="black"/>
                </a:solidFill>
                <a:cs typeface="Arial"/>
              </a:rPr>
              <a:t>Sputter </a:t>
            </a:r>
            <a:r>
              <a:rPr lang="en-US" sz="2400" b="1" kern="1200" dirty="0">
                <a:solidFill>
                  <a:prstClr val="black"/>
                </a:solidFill>
                <a:cs typeface="Arial"/>
              </a:rPr>
              <a:t>on </a:t>
            </a:r>
            <a:r>
              <a:rPr lang="en-US" sz="2400" b="1" kern="1200" spc="-5" dirty="0">
                <a:solidFill>
                  <a:prstClr val="black"/>
                </a:solidFill>
                <a:cs typeface="Arial"/>
              </a:rPr>
              <a:t>aluminum over </a:t>
            </a:r>
            <a:r>
              <a:rPr lang="en-US" sz="2400" b="1" kern="1200" dirty="0">
                <a:solidFill>
                  <a:prstClr val="black"/>
                </a:solidFill>
                <a:cs typeface="Arial"/>
              </a:rPr>
              <a:t>whole</a:t>
            </a:r>
            <a:r>
              <a:rPr lang="en-US" sz="2400" b="1" kern="1200" spc="-70" dirty="0">
                <a:solidFill>
                  <a:prstClr val="black"/>
                </a:solidFill>
                <a:cs typeface="Arial"/>
              </a:rPr>
              <a:t> </a:t>
            </a:r>
            <a:r>
              <a:rPr lang="en-US" sz="2400" b="1" kern="1200" dirty="0">
                <a:solidFill>
                  <a:prstClr val="black"/>
                </a:solidFill>
                <a:cs typeface="Arial"/>
              </a:rPr>
              <a:t>wafer</a:t>
            </a:r>
            <a:endParaRPr lang="en-US" sz="2400" kern="1200" dirty="0">
              <a:solidFill>
                <a:prstClr val="black"/>
              </a:solidFill>
              <a:cs typeface="Arial"/>
            </a:endParaRPr>
          </a:p>
          <a:p>
            <a:pPr marL="355600" fontAlgn="auto" hangingPunct="1">
              <a:spcBef>
                <a:spcPts val="575"/>
              </a:spcBef>
              <a:spcAft>
                <a:spcPts val="0"/>
              </a:spcAft>
              <a:buClr>
                <a:srgbClr val="2C2C89"/>
              </a:buClr>
              <a:buFont typeface="Wingdings"/>
              <a:buChar char=""/>
              <a:tabLst>
                <a:tab pos="354965" algn="l"/>
                <a:tab pos="355600" algn="l"/>
              </a:tabLst>
              <a:defRPr/>
            </a:pPr>
            <a:r>
              <a:rPr lang="en-US" sz="2400" b="1" kern="1200" spc="-5" dirty="0" smtClean="0">
                <a:solidFill>
                  <a:prstClr val="black"/>
                </a:solidFill>
                <a:cs typeface="Arial"/>
              </a:rPr>
              <a:t>Pattern </a:t>
            </a:r>
            <a:r>
              <a:rPr lang="en-US" sz="2400" b="1" kern="1200" dirty="0">
                <a:solidFill>
                  <a:prstClr val="black"/>
                </a:solidFill>
                <a:cs typeface="Arial"/>
              </a:rPr>
              <a:t>to </a:t>
            </a:r>
            <a:r>
              <a:rPr lang="en-US" sz="2400" b="1" kern="1200" spc="-5" dirty="0">
                <a:solidFill>
                  <a:prstClr val="black"/>
                </a:solidFill>
                <a:cs typeface="Arial"/>
              </a:rPr>
              <a:t>remove excess metal, leaving</a:t>
            </a:r>
            <a:r>
              <a:rPr lang="en-US" sz="2400" b="1" kern="1200" spc="60" dirty="0">
                <a:solidFill>
                  <a:prstClr val="black"/>
                </a:solidFill>
                <a:cs typeface="Arial"/>
              </a:rPr>
              <a:t> </a:t>
            </a:r>
            <a:r>
              <a:rPr lang="en-US" sz="2400" b="1" kern="1200" dirty="0">
                <a:solidFill>
                  <a:prstClr val="black"/>
                </a:solidFill>
                <a:cs typeface="Arial"/>
              </a:rPr>
              <a:t>wires</a:t>
            </a:r>
            <a:endParaRPr lang="en-US" sz="2400" kern="1200" dirty="0">
              <a:solidFill>
                <a:prstClr val="black"/>
              </a:solidFill>
              <a:cs typeface="Arial"/>
            </a:endParaRPr>
          </a:p>
          <a:p>
            <a:pPr>
              <a:defRPr/>
            </a:pPr>
            <a:endParaRPr lang="en-US" dirty="0"/>
          </a:p>
        </p:txBody>
      </p:sp>
      <p:pic>
        <p:nvPicPr>
          <p:cNvPr id="4915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976" y="2141539"/>
            <a:ext cx="8272463" cy="421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230813B-55DB-4C73-B185-5815A78CB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cs typeface="Times New Roman" pitchFamily="18" charset="0"/>
              </a:rPr>
              <a:t>Introduction-Open Source Tools Workshop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8156BF6-E7F8-4076-B23F-DD37ECC81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CA60B-9110-439D-9286-A1DDBE7B67FC}" type="slidenum">
              <a:rPr lang="en-US" smtClean="0"/>
              <a:pPr/>
              <a:t>30</a:t>
            </a:fld>
            <a:r>
              <a:rPr lang="en-US"/>
              <a:t> of 54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13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Advance Metallization</a:t>
            </a:r>
          </a:p>
        </p:txBody>
      </p:sp>
      <p:sp>
        <p:nvSpPr>
          <p:cNvPr id="50179" name="object 6"/>
          <p:cNvSpPr>
            <a:spLocks noChangeArrowheads="1"/>
          </p:cNvSpPr>
          <p:nvPr/>
        </p:nvSpPr>
        <p:spPr bwMode="auto">
          <a:xfrm>
            <a:off x="2286000" y="1295400"/>
            <a:ext cx="3352800" cy="4572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0180" name="object 7"/>
          <p:cNvSpPr>
            <a:spLocks noChangeArrowheads="1"/>
          </p:cNvSpPr>
          <p:nvPr/>
        </p:nvSpPr>
        <p:spPr bwMode="auto">
          <a:xfrm>
            <a:off x="6172200" y="1295400"/>
            <a:ext cx="3657600" cy="4572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684EADF-9347-43A1-9FE7-34636B1A2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cs typeface="Times New Roman" pitchFamily="18" charset="0"/>
              </a:rPr>
              <a:t>Introduction-Open Source Tools Workshop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669C612-8710-4E8F-B958-ECD02D892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CA60B-9110-439D-9286-A1DDBE7B67FC}" type="slidenum">
              <a:rPr lang="en-US" smtClean="0"/>
              <a:pPr/>
              <a:t>31</a:t>
            </a:fld>
            <a:r>
              <a:rPr lang="en-US"/>
              <a:t> of 54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88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1314"/>
          <a:stretch/>
        </p:blipFill>
        <p:spPr>
          <a:xfrm>
            <a:off x="5481402" y="1356360"/>
            <a:ext cx="6100997" cy="47789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VLSI Layout: </a:t>
            </a:r>
            <a:r>
              <a:rPr lang="en-US" sz="2800" dirty="0"/>
              <a:t>Inverter Schematic </a:t>
            </a:r>
            <a:r>
              <a:rPr lang="en-US" sz="2800" dirty="0"/>
              <a:t>&amp; Layout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495800" cy="4525963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tx1"/>
                </a:solidFill>
              </a:rPr>
              <a:t>Each process is made up of a specific set of masking </a:t>
            </a:r>
            <a:r>
              <a:rPr lang="en-US" dirty="0" smtClean="0">
                <a:solidFill>
                  <a:schemeClr val="tx1"/>
                </a:solidFill>
              </a:rPr>
              <a:t>layers.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CMOS</a:t>
            </a:r>
            <a:r>
              <a:rPr lang="en-US" dirty="0" smtClean="0">
                <a:solidFill>
                  <a:schemeClr val="tx1"/>
                </a:solidFill>
              </a:rPr>
              <a:t> are </a:t>
            </a:r>
            <a:r>
              <a:rPr lang="en-US" dirty="0">
                <a:solidFill>
                  <a:schemeClr val="tx1"/>
                </a:solidFill>
              </a:rPr>
              <a:t>defined by the active areas overlapped by the “poly 1</a:t>
            </a:r>
            <a:r>
              <a:rPr lang="en-US" dirty="0" smtClean="0">
                <a:solidFill>
                  <a:schemeClr val="tx1"/>
                </a:solidFill>
              </a:rPr>
              <a:t>” layer.</a:t>
            </a:r>
          </a:p>
          <a:p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dirty="0" err="1" smtClean="0">
                <a:solidFill>
                  <a:schemeClr val="tx1"/>
                </a:solidFill>
              </a:rPr>
              <a:t>PMOS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is enclosed in an </a:t>
            </a:r>
            <a:r>
              <a:rPr lang="en-US" dirty="0" smtClean="0">
                <a:solidFill>
                  <a:schemeClr val="tx1"/>
                </a:solidFill>
              </a:rPr>
              <a:t>n-well </a:t>
            </a:r>
            <a:r>
              <a:rPr lang="en-US" dirty="0" smtClean="0">
                <a:solidFill>
                  <a:schemeClr val="tx1"/>
                </a:solidFill>
              </a:rPr>
              <a:t>and </a:t>
            </a:r>
            <a:r>
              <a:rPr lang="en-US" dirty="0" err="1" smtClean="0">
                <a:solidFill>
                  <a:schemeClr val="tx1"/>
                </a:solidFill>
              </a:rPr>
              <a:t>PMOS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in </a:t>
            </a:r>
            <a:r>
              <a:rPr lang="en-US" dirty="0" smtClean="0">
                <a:solidFill>
                  <a:schemeClr val="tx1"/>
                </a:solidFill>
              </a:rPr>
              <a:t>p-well </a:t>
            </a:r>
            <a:r>
              <a:rPr lang="en-US" dirty="0" smtClean="0">
                <a:solidFill>
                  <a:schemeClr val="tx1"/>
                </a:solidFill>
              </a:rPr>
              <a:t>respectively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Poly-Si </a:t>
            </a:r>
            <a:r>
              <a:rPr lang="en-US" dirty="0">
                <a:solidFill>
                  <a:schemeClr val="tx1"/>
                </a:solidFill>
              </a:rPr>
              <a:t>gates </a:t>
            </a:r>
            <a:r>
              <a:rPr lang="en-US" dirty="0" smtClean="0">
                <a:solidFill>
                  <a:schemeClr val="tx1"/>
                </a:solidFill>
              </a:rPr>
              <a:t>is used connect </a:t>
            </a:r>
            <a:r>
              <a:rPr lang="en-US" dirty="0">
                <a:solidFill>
                  <a:schemeClr val="tx1"/>
                </a:solidFill>
              </a:rPr>
              <a:t>to form the input terminal, </a:t>
            </a:r>
            <a:r>
              <a:rPr lang="en-US" dirty="0" smtClean="0">
                <a:solidFill>
                  <a:schemeClr val="tx1"/>
                </a:solidFill>
              </a:rPr>
              <a:t>X.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VLSI Design, EE, FAST-NU, Islamabad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320251" y="6500814"/>
            <a:ext cx="603337" cy="26932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A71E846-4510-4179-8A44-2BF45B20B66A}" type="slidenum">
              <a:rPr lang="en-US" smtClean="0"/>
              <a:pPr>
                <a:defRPr/>
              </a:pPr>
              <a:t>32</a:t>
            </a:fld>
            <a:r>
              <a:rPr lang="en-US" smtClean="0"/>
              <a:t>/39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29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Skywater</a:t>
            </a:r>
            <a:r>
              <a:rPr lang="en-US" dirty="0"/>
              <a:t> 130nm Layer </a:t>
            </a:r>
            <a:r>
              <a:rPr lang="en-US" dirty="0" err="1"/>
              <a:t>Stackup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206" y="990600"/>
            <a:ext cx="6429046" cy="550227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1301" y="1447800"/>
            <a:ext cx="50164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Internal </a:t>
            </a:r>
            <a:r>
              <a:rPr lang="en-US" sz="2400" b="1" dirty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1.8V with 5.0 </a:t>
            </a:r>
            <a:r>
              <a:rPr lang="en-US" sz="2400" b="1" dirty="0" smtClean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I/</a:t>
            </a:r>
            <a:r>
              <a:rPr lang="en-US" sz="2400" dirty="0" err="1" smtClean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en-US" sz="2400" dirty="0" smtClean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(operable at 2.5V)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 level of local interconnect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 levels of metal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Inductor-capable</a:t>
            </a:r>
            <a:endParaRPr lang="en-US" sz="2400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Has high sheet rho poly resistor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Optional </a:t>
            </a:r>
            <a:r>
              <a:rPr lang="en-US" sz="2400" dirty="0" err="1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MiM</a:t>
            </a:r>
            <a:r>
              <a:rPr lang="en-US" sz="2400" dirty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capacitors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Supports </a:t>
            </a:r>
            <a:r>
              <a:rPr lang="en-US" sz="2400" dirty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10V regulated supply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HV extended-drain NMOS and PMOS</a:t>
            </a:r>
            <a:endParaRPr lang="en-US" sz="2400" b="0" i="0" dirty="0">
              <a:solidFill>
                <a:srgbClr val="24292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A6D9BBA-D6CC-42EF-9B3D-81A9EF4A2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cs typeface="Times New Roman" pitchFamily="18" charset="0"/>
              </a:rPr>
              <a:t>Introduction-Open Source Tools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B53923B-910D-48D8-8C18-76DBD5E75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CA60B-9110-439D-9286-A1DDBE7B67FC}" type="slidenum">
              <a:rPr lang="en-US" smtClean="0"/>
              <a:pPr/>
              <a:t>33</a:t>
            </a:fld>
            <a:r>
              <a:rPr lang="en-US"/>
              <a:t> of 54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50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 smtClean="0"/>
              <a:t>IOs</a:t>
            </a:r>
            <a:r>
              <a:rPr lang="en-US" altLang="en-US" dirty="0" smtClean="0"/>
              <a:t> and Pad Frame in a Microchip</a:t>
            </a:r>
          </a:p>
        </p:txBody>
      </p:sp>
      <p:pic>
        <p:nvPicPr>
          <p:cNvPr id="27653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9" b="2696"/>
          <a:stretch>
            <a:fillRect/>
          </a:stretch>
        </p:blipFill>
        <p:spPr bwMode="auto">
          <a:xfrm>
            <a:off x="2362202" y="1619250"/>
            <a:ext cx="1933575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238" y="2886238"/>
            <a:ext cx="2398713" cy="231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5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2" y="1562100"/>
            <a:ext cx="2506663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Line Callout 2 11"/>
          <p:cNvSpPr/>
          <p:nvPr/>
        </p:nvSpPr>
        <p:spPr>
          <a:xfrm rot="10621291">
            <a:off x="2846390" y="1947865"/>
            <a:ext cx="1241425" cy="1057275"/>
          </a:xfrm>
          <a:prstGeom prst="borderCallout2">
            <a:avLst>
              <a:gd name="adj1" fmla="val 95527"/>
              <a:gd name="adj2" fmla="val -3342"/>
              <a:gd name="adj3" fmla="val 90016"/>
              <a:gd name="adj4" fmla="val -53129"/>
              <a:gd name="adj5" fmla="val 11983"/>
              <a:gd name="adj6" fmla="val -104691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5" name="Line Callout 2 14"/>
          <p:cNvSpPr/>
          <p:nvPr/>
        </p:nvSpPr>
        <p:spPr>
          <a:xfrm rot="10621291">
            <a:off x="6784977" y="2890838"/>
            <a:ext cx="180975" cy="150812"/>
          </a:xfrm>
          <a:prstGeom prst="borderCallout2">
            <a:avLst>
              <a:gd name="adj1" fmla="val 101911"/>
              <a:gd name="adj2" fmla="val -3347"/>
              <a:gd name="adj3" fmla="val 560753"/>
              <a:gd name="adj4" fmla="val -257360"/>
              <a:gd name="adj5" fmla="val 538052"/>
              <a:gd name="adj6" fmla="val -593487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7658" name="Rectangle 12"/>
          <p:cNvSpPr>
            <a:spLocks noChangeArrowheads="1"/>
          </p:cNvSpPr>
          <p:nvPr/>
        </p:nvSpPr>
        <p:spPr bwMode="auto">
          <a:xfrm>
            <a:off x="5059363" y="5237165"/>
            <a:ext cx="17219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C00000"/>
                </a:solidFill>
                <a:latin typeface="Times New Roman" panose="02020603050405020304" pitchFamily="18" charset="0"/>
              </a:rPr>
              <a:t>Pad Frame </a:t>
            </a:r>
          </a:p>
        </p:txBody>
      </p:sp>
      <p:sp>
        <p:nvSpPr>
          <p:cNvPr id="27659" name="Rectangle 16"/>
          <p:cNvSpPr>
            <a:spLocks noChangeArrowheads="1"/>
          </p:cNvSpPr>
          <p:nvPr/>
        </p:nvSpPr>
        <p:spPr bwMode="auto">
          <a:xfrm>
            <a:off x="2286000" y="3197225"/>
            <a:ext cx="246380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C00000"/>
                </a:solidFill>
                <a:latin typeface="Times New Roman" panose="02020603050405020304" pitchFamily="18" charset="0"/>
              </a:rPr>
              <a:t>Bare Die/ Chip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C00000"/>
                </a:solidFill>
                <a:latin typeface="Times New Roman" panose="02020603050405020304" pitchFamily="18" charset="0"/>
              </a:rPr>
              <a:t>&amp; Chip Pads for Bond Wiring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C00000"/>
                </a:solidFill>
                <a:latin typeface="Times New Roman" panose="02020603050405020304" pitchFamily="18" charset="0"/>
              </a:rPr>
              <a:t>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C00000"/>
                </a:solidFill>
                <a:latin typeface="Times New Roman" panose="02020603050405020304" pitchFamily="18" charset="0"/>
              </a:rPr>
              <a:t>PCB Tracks</a:t>
            </a:r>
          </a:p>
        </p:txBody>
      </p:sp>
      <p:sp>
        <p:nvSpPr>
          <p:cNvPr id="27660" name="Rectangle 17"/>
          <p:cNvSpPr>
            <a:spLocks noChangeArrowheads="1"/>
          </p:cNvSpPr>
          <p:nvPr/>
        </p:nvSpPr>
        <p:spPr bwMode="auto">
          <a:xfrm>
            <a:off x="7710490" y="5725098"/>
            <a:ext cx="24161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C00000"/>
                </a:solidFill>
                <a:latin typeface="Times New Roman" panose="02020603050405020304" pitchFamily="18" charset="0"/>
              </a:rPr>
              <a:t>Individual Pads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VLSI Design, EE, FAST-NU, Islamabad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320251" y="6500814"/>
            <a:ext cx="603337" cy="26932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A71E846-4510-4179-8A44-2BF45B20B66A}" type="slidenum">
              <a:rPr lang="en-US" smtClean="0"/>
              <a:pPr>
                <a:defRPr/>
              </a:pPr>
              <a:t>34</a:t>
            </a:fld>
            <a:r>
              <a:rPr lang="en-US" smtClean="0"/>
              <a:t>/39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377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2371725" y="914400"/>
            <a:ext cx="7162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fontAlgn="base" hangingPunct="1">
              <a:lnSpc>
                <a:spcPct val="120000"/>
              </a:lnSpc>
              <a:spcBef>
                <a:spcPct val="40000"/>
              </a:spcBef>
              <a:spcAft>
                <a:spcPct val="0"/>
              </a:spcAft>
            </a:pPr>
            <a:endParaRPr lang="en-US" altLang="zh-TW" sz="4400" dirty="0">
              <a:solidFill>
                <a:srgbClr val="000000"/>
              </a:solidFill>
              <a:ea typeface="PMingLiU" panose="02020500000000000000" pitchFamily="18" charset="-12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43001" y="1"/>
            <a:ext cx="9906000" cy="64545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Bookman Old Style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Bookman Old Style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Bookman Old Style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Bookman Old Style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Bookman Old Style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Bookman Old Style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Bookman Old Style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Bookman Old Style" pitchFamily="18" charset="0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TW" sz="3600" dirty="0">
                <a:solidFill>
                  <a:srgbClr val="2727E7"/>
                </a:solidFill>
                <a:ea typeface="PMingLiU" panose="02020500000000000000" pitchFamily="18" charset="-120"/>
              </a:rPr>
              <a:t>Passivation, Pad Opening </a:t>
            </a:r>
            <a:r>
              <a:rPr lang="en-US" altLang="zh-TW" sz="3600" dirty="0" smtClean="0">
                <a:solidFill>
                  <a:srgbClr val="2727E7"/>
                </a:solidFill>
                <a:ea typeface="PMingLiU" panose="02020500000000000000" pitchFamily="18" charset="-120"/>
              </a:rPr>
              <a:t>and Connection </a:t>
            </a:r>
            <a:r>
              <a:rPr lang="en-US" altLang="zh-TW" sz="3600" dirty="0">
                <a:solidFill>
                  <a:srgbClr val="2727E7"/>
                </a:solidFill>
                <a:ea typeface="PMingLiU" panose="02020500000000000000" pitchFamily="18" charset="-120"/>
              </a:rPr>
              <a:t>to External Package</a:t>
            </a:r>
            <a:endParaRPr lang="en-US" altLang="zh-TW" sz="5400" dirty="0">
              <a:solidFill>
                <a:srgbClr val="2727E7"/>
              </a:solidFill>
              <a:ea typeface="PMingLiU" panose="02020500000000000000" pitchFamily="18" charset="-120"/>
            </a:endParaRPr>
          </a:p>
          <a:p>
            <a:endParaRPr lang="en-US" sz="3600" kern="0" dirty="0">
              <a:solidFill>
                <a:srgbClr val="333399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069" y="1219200"/>
            <a:ext cx="5726440" cy="36429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338" y="1792948"/>
            <a:ext cx="3029105" cy="290188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87570" y="4847835"/>
            <a:ext cx="1200442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Deposit Passivation Layer: </a:t>
            </a:r>
            <a:r>
              <a:rPr lang="en-US" sz="2000" dirty="0">
                <a:solidFill>
                  <a:srgbClr val="000000"/>
                </a:solidFill>
              </a:rPr>
              <a:t>There are many types of passivation (silicon nitride, silicon </a:t>
            </a:r>
            <a:r>
              <a:rPr lang="en-US" sz="2000" dirty="0" err="1">
                <a:solidFill>
                  <a:srgbClr val="000000"/>
                </a:solidFill>
              </a:rPr>
              <a:t>oxynitride</a:t>
            </a:r>
            <a:r>
              <a:rPr lang="en-US" sz="2000" dirty="0">
                <a:solidFill>
                  <a:srgbClr val="000000"/>
                </a:solidFill>
              </a:rPr>
              <a:t>, polyimide, etc.</a:t>
            </a:r>
          </a:p>
          <a:p>
            <a:pPr marL="285750" indent="-28575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Purpose is to protect the completed circuit from </a:t>
            </a:r>
            <a:r>
              <a:rPr lang="en-US" sz="2000" b="1" dirty="0">
                <a:solidFill>
                  <a:srgbClr val="000000"/>
                </a:solidFill>
              </a:rPr>
              <a:t>scratches, contamination, and moisture</a:t>
            </a:r>
            <a:r>
              <a:rPr lang="en-US" sz="2000" dirty="0">
                <a:solidFill>
                  <a:srgbClr val="000000"/>
                </a:solidFill>
              </a:rPr>
              <a:t>. </a:t>
            </a:r>
          </a:p>
          <a:p>
            <a:pPr marL="285750" indent="-28575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The opening in the passive layer is created only at the </a:t>
            </a:r>
            <a:r>
              <a:rPr lang="en-US" sz="2000" b="1" dirty="0">
                <a:solidFill>
                  <a:srgbClr val="000000"/>
                </a:solidFill>
              </a:rPr>
              <a:t>Bond Pads</a:t>
            </a:r>
            <a:r>
              <a:rPr lang="en-US" dirty="0">
                <a:solidFill>
                  <a:srgbClr val="000000"/>
                </a:solidFill>
              </a:rPr>
              <a:t>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VLSI Design, EE, FAST-NU, Islamabad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A71E846-4510-4179-8A44-2BF45B20B66A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35</a:t>
            </a:fld>
            <a:r>
              <a:rPr lang="en-US" smtClean="0">
                <a:solidFill>
                  <a:srgbClr val="000000"/>
                </a:solidFill>
              </a:rPr>
              <a:t>/39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01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2667000"/>
            <a:ext cx="10363200" cy="1470025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sz="6600" b="1" i="0" kern="1200" dirty="0">
                <a:solidFill>
                  <a:srgbClr val="2727E7"/>
                </a:solidFill>
                <a:effectLst/>
                <a:latin typeface="Baskerville Old Face" panose="02020602080505020303" pitchFamily="18" charset="0"/>
                <a:ea typeface="+mn-ea"/>
                <a:cs typeface="+mn-cs"/>
              </a:rPr>
              <a:t>Open-</a:t>
            </a:r>
            <a:r>
              <a:rPr lang="en-US" sz="6600" b="1" i="0" kern="1200" dirty="0" err="1">
                <a:solidFill>
                  <a:srgbClr val="2727E7"/>
                </a:solidFill>
                <a:effectLst/>
                <a:latin typeface="Baskerville Old Face" panose="02020602080505020303" pitchFamily="18" charset="0"/>
                <a:ea typeface="+mn-ea"/>
                <a:cs typeface="+mn-cs"/>
              </a:rPr>
              <a:t>MPW</a:t>
            </a:r>
            <a:r>
              <a:rPr lang="en-US" sz="6600" b="1" i="0" kern="1200" dirty="0">
                <a:solidFill>
                  <a:srgbClr val="2727E7"/>
                </a:solidFill>
                <a:effectLst/>
                <a:latin typeface="Baskerville Old Face" panose="02020602080505020303" pitchFamily="18" charset="0"/>
                <a:ea typeface="+mn-ea"/>
                <a:cs typeface="+mn-cs"/>
              </a:rPr>
              <a:t/>
            </a:r>
            <a:br>
              <a:rPr lang="en-US" sz="6600" b="1" i="0" kern="1200" dirty="0">
                <a:solidFill>
                  <a:srgbClr val="2727E7"/>
                </a:solidFill>
                <a:effectLst/>
                <a:latin typeface="Baskerville Old Face" panose="02020602080505020303" pitchFamily="18" charset="0"/>
                <a:ea typeface="+mn-ea"/>
                <a:cs typeface="+mn-cs"/>
              </a:rPr>
            </a:br>
            <a:r>
              <a:rPr lang="en-US" sz="6600" b="1" dirty="0">
                <a:effectLst/>
                <a:latin typeface="Baskerville Old Face" panose="02020602080505020303" pitchFamily="18" charset="0"/>
                <a:ea typeface="+mn-ea"/>
                <a:cs typeface="+mn-cs"/>
              </a:rPr>
              <a:t>(Engr. </a:t>
            </a:r>
            <a:r>
              <a:rPr lang="en-US" sz="6600" b="1" dirty="0" err="1">
                <a:effectLst/>
                <a:latin typeface="Baskerville Old Face" panose="02020602080505020303" pitchFamily="18" charset="0"/>
                <a:ea typeface="+mn-ea"/>
                <a:cs typeface="+mn-cs"/>
              </a:rPr>
              <a:t>Shahid</a:t>
            </a:r>
            <a:r>
              <a:rPr lang="en-US" sz="6600" b="1" dirty="0">
                <a:effectLst/>
                <a:latin typeface="Baskerville Old Face" panose="02020602080505020303" pitchFamily="18" charset="0"/>
                <a:ea typeface="+mn-ea"/>
                <a:cs typeface="+mn-cs"/>
              </a:rPr>
              <a:t> Jamil) </a:t>
            </a:r>
            <a:endParaRPr lang="en-US" sz="6600" b="1" i="0" kern="1200" dirty="0">
              <a:solidFill>
                <a:srgbClr val="2727E7"/>
              </a:solidFill>
              <a:effectLst/>
              <a:latin typeface="Baskerville Old Face" panose="02020602080505020303" pitchFamily="18" charset="0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9F8A4D7-8CF3-43F7-BA49-8879BA0DA5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Introduction-Open Source Tools Workshop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0165189-2418-4772-B0ED-18EE9313B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CA60B-9110-439D-9286-A1DDBE7B67FC}" type="slidenum">
              <a:rPr lang="en-US" smtClean="0"/>
              <a:pPr/>
              <a:t>36</a:t>
            </a:fld>
            <a:r>
              <a:rPr lang="en-US"/>
              <a:t> of 54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89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MPW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MPW stands for Multi-Project Wafer.</a:t>
            </a:r>
          </a:p>
          <a:p>
            <a:r>
              <a:rPr lang="en-US" dirty="0">
                <a:solidFill>
                  <a:schemeClr val="tx1"/>
                </a:solidFill>
              </a:rPr>
              <a:t>A single silicon wafer is quite large in terms of area with typical diameter of about 16 inches and is also quite costly.</a:t>
            </a:r>
          </a:p>
          <a:p>
            <a:r>
              <a:rPr lang="en-US" dirty="0">
                <a:solidFill>
                  <a:schemeClr val="tx1"/>
                </a:solidFill>
              </a:rPr>
              <a:t>Educational and R&amp;D projects usually don’t need such a large area and don’t have funds for whole wafers.</a:t>
            </a:r>
          </a:p>
          <a:p>
            <a:r>
              <a:rPr lang="en-US" dirty="0">
                <a:solidFill>
                  <a:schemeClr val="tx1"/>
                </a:solidFill>
              </a:rPr>
              <a:t>MPW process basically allocates a small area of the wafer to one project and similarly the whole wafer is distributed among multiple projects. This decrease the cost.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A30BCA2-3CE1-4C29-83CC-3A64FD22E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cs typeface="Times New Roman" pitchFamily="18" charset="0"/>
              </a:rPr>
              <a:t>Introduction-Open Source Tools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20C6049-BA5C-49F7-8923-27CDF68E6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CA60B-9110-439D-9286-A1DDBE7B67FC}" type="slidenum">
              <a:rPr lang="en-US" smtClean="0"/>
              <a:pPr/>
              <a:t>37</a:t>
            </a:fld>
            <a:r>
              <a:rPr lang="en-US"/>
              <a:t> of 54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11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MPW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Even in MPW there are minimum area requirements.</a:t>
            </a:r>
          </a:p>
          <a:p>
            <a:r>
              <a:rPr lang="en-US" dirty="0">
                <a:solidFill>
                  <a:schemeClr val="tx1"/>
                </a:solidFill>
              </a:rPr>
              <a:t>The cost is still quite high 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-e in thousands of dollars.</a:t>
            </a:r>
          </a:p>
          <a:p>
            <a:r>
              <a:rPr lang="en-US" dirty="0">
                <a:solidFill>
                  <a:schemeClr val="tx1"/>
                </a:solidFill>
              </a:rPr>
              <a:t>This high cost keeps IC designing away from students and research institutes.</a:t>
            </a:r>
          </a:p>
          <a:p>
            <a:r>
              <a:rPr lang="en-US" dirty="0">
                <a:solidFill>
                  <a:schemeClr val="tx1"/>
                </a:solidFill>
              </a:rPr>
              <a:t>This was the case until open-MPW was introduced.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62975A3-D1D3-480D-8554-88052F17F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cs typeface="Times New Roman" pitchFamily="18" charset="0"/>
              </a:rPr>
              <a:t>Introduction-Open Source Tools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E75C1C5-416E-4CA0-8B2C-1E9ACB25B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CA60B-9110-439D-9286-A1DDBE7B67FC}" type="slidenum">
              <a:rPr lang="en-US" smtClean="0"/>
              <a:pPr/>
              <a:t>38</a:t>
            </a:fld>
            <a:r>
              <a:rPr lang="en-US"/>
              <a:t> of 54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52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Open-MPW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Open-MPW is basically the same MPW process but the cost is completely funded by the google.</a:t>
            </a:r>
          </a:p>
          <a:p>
            <a:r>
              <a:rPr lang="en-US" dirty="0">
                <a:solidFill>
                  <a:schemeClr val="tx1"/>
                </a:solidFill>
              </a:rPr>
              <a:t>Google has partnered with </a:t>
            </a:r>
            <a:r>
              <a:rPr lang="en-US" dirty="0" err="1">
                <a:solidFill>
                  <a:schemeClr val="tx1"/>
                </a:solidFill>
              </a:rPr>
              <a:t>Skywater</a:t>
            </a:r>
            <a:r>
              <a:rPr lang="en-US" dirty="0">
                <a:solidFill>
                  <a:schemeClr val="tx1"/>
                </a:solidFill>
              </a:rPr>
              <a:t> foundry to bring its CMOS 130nm process design kit to open-source community.</a:t>
            </a:r>
          </a:p>
          <a:p>
            <a:r>
              <a:rPr lang="en-US" dirty="0">
                <a:solidFill>
                  <a:schemeClr val="tx1"/>
                </a:solidFill>
              </a:rPr>
              <a:t>Previously the PDKs were provided under NDA and were highly classified material.</a:t>
            </a:r>
          </a:p>
          <a:p>
            <a:r>
              <a:rPr lang="en-US" dirty="0">
                <a:solidFill>
                  <a:schemeClr val="tx1"/>
                </a:solidFill>
              </a:rPr>
              <a:t>The emergence of an open-source PDK and a completely sponsored open MPW has enabled students to </a:t>
            </a:r>
            <a:r>
              <a:rPr lang="en-US" dirty="0" err="1">
                <a:solidFill>
                  <a:schemeClr val="tx1"/>
                </a:solidFill>
              </a:rPr>
              <a:t>tapeout</a:t>
            </a:r>
            <a:r>
              <a:rPr lang="en-US" dirty="0">
                <a:solidFill>
                  <a:schemeClr val="tx1"/>
                </a:solidFill>
              </a:rPr>
              <a:t> their own chips.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8842DC8-F4BC-4A7F-9DAB-C82B80B65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cs typeface="Times New Roman" pitchFamily="18" charset="0"/>
              </a:rPr>
              <a:t>Introduction-Open Source Tools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9E79235-B9A5-4D16-8699-0D4170019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CA60B-9110-439D-9286-A1DDBE7B67FC}" type="slidenum">
              <a:rPr lang="en-US" smtClean="0"/>
              <a:pPr/>
              <a:t>39</a:t>
            </a:fld>
            <a:r>
              <a:rPr lang="en-US"/>
              <a:t> of 54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66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676401" y="0"/>
            <a:ext cx="8839200" cy="838200"/>
          </a:xfrm>
        </p:spPr>
        <p:txBody>
          <a:bodyPr/>
          <a:lstStyle/>
          <a:p>
            <a:r>
              <a:rPr lang="en-US" dirty="0" err="1"/>
              <a:t>RFCS</a:t>
            </a:r>
            <a:r>
              <a:rPr lang="en-US" baseline="30000" dirty="0" err="1"/>
              <a:t>2</a:t>
            </a:r>
            <a:r>
              <a:rPr lang="en-US" dirty="0"/>
              <a:t> &amp; </a:t>
            </a:r>
            <a:r>
              <a:rPr lang="en-US" dirty="0" err="1"/>
              <a:t>ICD</a:t>
            </a:r>
            <a:r>
              <a:rPr lang="en-US" dirty="0"/>
              <a:t> Lab</a:t>
            </a:r>
          </a:p>
        </p:txBody>
      </p:sp>
      <p:pic>
        <p:nvPicPr>
          <p:cNvPr id="8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172" y="838200"/>
            <a:ext cx="5883669" cy="3098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228601" y="838200"/>
            <a:ext cx="5105402" cy="5486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rgbClr val="C00000"/>
                </a:solidFill>
                <a:latin typeface="Baskerville Old Face" panose="02020602080505020303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Baskerville Old Face" panose="020206020805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askerville Old Face" panose="020206020805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Baskerville Old Face" panose="020206020805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Baskerville Old Face" panose="020206020805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solidFill>
                  <a:prstClr val="black"/>
                </a:solidFill>
              </a:rPr>
              <a:t>First MS IC Design Program in Pakistan</a:t>
            </a:r>
          </a:p>
          <a:p>
            <a:r>
              <a:rPr lang="en-US" sz="2000" dirty="0">
                <a:solidFill>
                  <a:prstClr val="black"/>
                </a:solidFill>
              </a:rPr>
              <a:t>Cadence Tool Suite </a:t>
            </a:r>
            <a:r>
              <a:rPr lang="en-US" sz="2000" b="0" dirty="0">
                <a:solidFill>
                  <a:prstClr val="black"/>
                </a:solidFill>
              </a:rPr>
              <a:t>and Multiple </a:t>
            </a:r>
            <a:r>
              <a:rPr lang="en-US" sz="2000" b="0" dirty="0" err="1">
                <a:solidFill>
                  <a:prstClr val="black"/>
                </a:solidFill>
              </a:rPr>
              <a:t>PDKs</a:t>
            </a:r>
            <a:endParaRPr lang="en-US" sz="2000" b="0" dirty="0">
              <a:solidFill>
                <a:prstClr val="black"/>
              </a:solidFill>
            </a:endParaRPr>
          </a:p>
          <a:p>
            <a:r>
              <a:rPr lang="en-US" sz="2000" dirty="0">
                <a:solidFill>
                  <a:prstClr val="black"/>
                </a:solidFill>
              </a:rPr>
              <a:t>44 Graduate Students</a:t>
            </a:r>
            <a:r>
              <a:rPr lang="en-US" sz="2000" b="0" dirty="0">
                <a:solidFill>
                  <a:prstClr val="black"/>
                </a:solidFill>
              </a:rPr>
              <a:t>, majority is on Fellowships</a:t>
            </a:r>
          </a:p>
          <a:p>
            <a:r>
              <a:rPr lang="en-US" sz="2000" b="0" dirty="0">
                <a:solidFill>
                  <a:prstClr val="black"/>
                </a:solidFill>
              </a:rPr>
              <a:t>Unique program for Hands on </a:t>
            </a:r>
            <a:r>
              <a:rPr lang="en-US" sz="2000" dirty="0">
                <a:solidFill>
                  <a:prstClr val="black"/>
                </a:solidFill>
              </a:rPr>
              <a:t>Concept to Silicon </a:t>
            </a:r>
            <a:r>
              <a:rPr lang="en-US" sz="2000" b="0" dirty="0">
                <a:solidFill>
                  <a:prstClr val="black"/>
                </a:solidFill>
              </a:rPr>
              <a:t>experience for every student. </a:t>
            </a:r>
          </a:p>
          <a:p>
            <a:r>
              <a:rPr lang="en-US" sz="2000" dirty="0">
                <a:solidFill>
                  <a:prstClr val="black"/>
                </a:solidFill>
              </a:rPr>
              <a:t>In 2020-21</a:t>
            </a:r>
          </a:p>
          <a:p>
            <a:pPr lvl="1"/>
            <a:r>
              <a:rPr lang="en-US" sz="1800" b="1" dirty="0">
                <a:solidFill>
                  <a:prstClr val="black"/>
                </a:solidFill>
                <a:latin typeface="Baskerville Old Face"/>
              </a:rPr>
              <a:t>02 </a:t>
            </a:r>
            <a:r>
              <a:rPr lang="en-US" sz="1800" b="1" dirty="0" err="1">
                <a:solidFill>
                  <a:prstClr val="black"/>
                </a:solidFill>
                <a:latin typeface="Baskerville Old Face"/>
              </a:rPr>
              <a:t>Tapeouts</a:t>
            </a:r>
            <a:r>
              <a:rPr lang="en-US" sz="1800" b="1" dirty="0">
                <a:solidFill>
                  <a:prstClr val="black"/>
                </a:solidFill>
                <a:latin typeface="Baskerville Old Face"/>
              </a:rPr>
              <a:t> in 65nm CMOS </a:t>
            </a:r>
            <a:r>
              <a:rPr lang="en-US" sz="1800" dirty="0">
                <a:solidFill>
                  <a:prstClr val="black"/>
                </a:solidFill>
                <a:latin typeface="Baskerville Old Face"/>
              </a:rPr>
              <a:t>from TSMC</a:t>
            </a:r>
          </a:p>
          <a:p>
            <a:pPr lvl="1"/>
            <a:r>
              <a:rPr lang="en-US" sz="1800" b="1" dirty="0">
                <a:solidFill>
                  <a:prstClr val="black"/>
                </a:solidFill>
              </a:rPr>
              <a:t>03 </a:t>
            </a:r>
            <a:r>
              <a:rPr lang="en-US" sz="1800" b="1" dirty="0" err="1">
                <a:solidFill>
                  <a:prstClr val="black"/>
                </a:solidFill>
              </a:rPr>
              <a:t>Tapeouts</a:t>
            </a:r>
            <a:r>
              <a:rPr lang="en-US" sz="1800" b="1" dirty="0">
                <a:solidFill>
                  <a:prstClr val="black"/>
                </a:solidFill>
              </a:rPr>
              <a:t> in SkyWater130 </a:t>
            </a:r>
            <a:r>
              <a:rPr lang="en-US" sz="1800" dirty="0">
                <a:solidFill>
                  <a:prstClr val="black"/>
                </a:solidFill>
              </a:rPr>
              <a:t>through IEEE PICO. </a:t>
            </a:r>
          </a:p>
          <a:p>
            <a:pPr lvl="1"/>
            <a:r>
              <a:rPr lang="en-US" sz="1800" b="1" dirty="0">
                <a:solidFill>
                  <a:prstClr val="black"/>
                </a:solidFill>
              </a:rPr>
              <a:t>Six Impact Factor Journal </a:t>
            </a:r>
            <a:r>
              <a:rPr lang="en-US" sz="1800" dirty="0">
                <a:solidFill>
                  <a:prstClr val="black"/>
                </a:solidFill>
              </a:rPr>
              <a:t>and nine Conference Papers</a:t>
            </a:r>
          </a:p>
          <a:p>
            <a:pPr lvl="1"/>
            <a:r>
              <a:rPr lang="en-US" sz="1800" dirty="0">
                <a:solidFill>
                  <a:prstClr val="black"/>
                </a:solidFill>
              </a:rPr>
              <a:t>25 IC Design related Seminars and Talks for Student Training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2462" y="4044700"/>
            <a:ext cx="2426221" cy="2480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975" y="4018821"/>
            <a:ext cx="2486025" cy="2534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99C8CC0-D493-41B8-8F15-4BF13F98C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cs typeface="Times New Roman" pitchFamily="18" charset="0"/>
              </a:rPr>
              <a:t>Introduction-Open Source Tools Workshop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041EFF5-582D-4371-A78F-1F2BE097D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CA60B-9110-439D-9286-A1DDBE7B67FC}" type="slidenum">
              <a:rPr lang="en-US" smtClean="0"/>
              <a:pPr/>
              <a:t>4</a:t>
            </a:fld>
            <a:r>
              <a:rPr lang="en-US"/>
              <a:t> of 54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13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Efabless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Efabless</a:t>
            </a:r>
            <a:r>
              <a:rPr lang="en-US" dirty="0">
                <a:solidFill>
                  <a:schemeClr val="tx1"/>
                </a:solidFill>
              </a:rPr>
              <a:t> is the company that coordinates the whole MPW process.</a:t>
            </a:r>
          </a:p>
          <a:p>
            <a:r>
              <a:rPr lang="en-US" dirty="0">
                <a:solidFill>
                  <a:schemeClr val="tx1"/>
                </a:solidFill>
              </a:rPr>
              <a:t>Efabless maintains and develops many of the open-source tools used in the IC design process.</a:t>
            </a:r>
          </a:p>
          <a:p>
            <a:r>
              <a:rPr lang="en-US" dirty="0" err="1">
                <a:solidFill>
                  <a:schemeClr val="tx1"/>
                </a:solidFill>
              </a:rPr>
              <a:t>Efabless</a:t>
            </a:r>
            <a:r>
              <a:rPr lang="en-US" dirty="0">
                <a:solidFill>
                  <a:schemeClr val="tx1"/>
                </a:solidFill>
              </a:rPr>
              <a:t> provides a structured platform to tape-out open-source chips.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41FB903-3B4D-4C30-B0E1-3D7187AD7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cs typeface="Times New Roman" pitchFamily="18" charset="0"/>
              </a:rPr>
              <a:t>Introduction-Open Source Tools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C590CAA-EB25-4A5A-B541-272AD71FE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CA60B-9110-439D-9286-A1DDBE7B67FC}" type="slidenum">
              <a:rPr lang="en-US" smtClean="0"/>
              <a:pPr/>
              <a:t>40</a:t>
            </a:fld>
            <a:r>
              <a:rPr lang="en-US"/>
              <a:t> of 54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95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514600"/>
            <a:ext cx="10363200" cy="1470025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sz="6600" b="1" i="0" kern="1200" dirty="0">
                <a:solidFill>
                  <a:srgbClr val="2727E7"/>
                </a:solidFill>
                <a:effectLst/>
                <a:latin typeface="Baskerville Old Face" panose="02020602080505020303" pitchFamily="18" charset="0"/>
                <a:ea typeface="+mn-ea"/>
                <a:cs typeface="+mn-cs"/>
              </a:rPr>
              <a:t>Open-Source Tools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A953A96-05E7-46DC-9F28-8BDE50FA01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Introduction-Open Source Tools Workshop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425FD0E-5D3D-47E9-A02F-7D857A48D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CA60B-9110-439D-9286-A1DDBE7B67FC}" type="slidenum">
              <a:rPr lang="en-US" smtClean="0"/>
              <a:pPr/>
              <a:t>41</a:t>
            </a:fld>
            <a:r>
              <a:rPr lang="en-US"/>
              <a:t> of 54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26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Since the PDK is open source, it is compatible with many open-source EDA tools.</a:t>
            </a:r>
          </a:p>
          <a:p>
            <a:r>
              <a:rPr lang="en-US" dirty="0">
                <a:solidFill>
                  <a:schemeClr val="tx1"/>
                </a:solidFill>
              </a:rPr>
              <a:t>These tools are not comparable to commercial design suites from Cadence or Synopsys but a complete end to end flow is possible.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F9757C1-0FAB-43DB-88BA-37A3A566D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cs typeface="Times New Roman" pitchFamily="18" charset="0"/>
              </a:rPr>
              <a:t>Introduction-Open Source Tools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8C6FCD0-2763-44E0-BEA3-F027A71E2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CA60B-9110-439D-9286-A1DDBE7B67FC}" type="slidenum">
              <a:rPr lang="en-US" smtClean="0"/>
              <a:pPr/>
              <a:t>42</a:t>
            </a:fld>
            <a:r>
              <a:rPr lang="en-US"/>
              <a:t> of 54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03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Xschem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XSCHEM</a:t>
            </a:r>
            <a:r>
              <a:rPr lang="en-US" b="0" dirty="0">
                <a:solidFill>
                  <a:schemeClr val="tx1"/>
                </a:solidFill>
              </a:rPr>
              <a:t> is a schematic capture software that allows to design electronic circuit using a graphical interface. </a:t>
            </a:r>
          </a:p>
          <a:p>
            <a:r>
              <a:rPr lang="en-US" b="0" dirty="0">
                <a:solidFill>
                  <a:schemeClr val="tx1"/>
                </a:solidFill>
              </a:rPr>
              <a:t>After Schematic has been created, a circuit netlist can be generated for simulation.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5B5E9AA-08F4-4B1C-9F9A-FD7B7CA5A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cs typeface="Times New Roman" pitchFamily="18" charset="0"/>
              </a:rPr>
              <a:t>Introduction-Open Source Tools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D68AF13-2BD1-41A1-B26B-EB3B02277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CA60B-9110-439D-9286-A1DDBE7B67FC}" type="slidenum">
              <a:rPr lang="en-US" smtClean="0"/>
              <a:pPr/>
              <a:t>43</a:t>
            </a:fld>
            <a:r>
              <a:rPr lang="en-US"/>
              <a:t> of 54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28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FDD8478D-2342-490B-916F-5685833C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xmlns="" id="{686348C1-569A-4393-9449-933C3CE1DE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304800"/>
            <a:ext cx="10668000" cy="6089410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A004EFF-41EA-4B75-BB16-31466553C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cs typeface="Times New Roman" pitchFamily="18" charset="0"/>
              </a:rPr>
              <a:t>Introduction-Open Source Tools Workshop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4EF3B5A-AAEC-4972-BCB1-88A7D1656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CA60B-9110-439D-9286-A1DDBE7B67FC}" type="slidenum">
              <a:rPr lang="en-US" smtClean="0"/>
              <a:pPr/>
              <a:t>44</a:t>
            </a:fld>
            <a:r>
              <a:rPr lang="en-US"/>
              <a:t> of 54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9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Ngspice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Ngspice</a:t>
            </a:r>
            <a:r>
              <a:rPr lang="en-US" dirty="0">
                <a:solidFill>
                  <a:schemeClr val="tx1"/>
                </a:solidFill>
              </a:rPr>
              <a:t> is a general-purpose circuit simulation program for nonlinear and linear analyses.</a:t>
            </a:r>
          </a:p>
          <a:p>
            <a:pPr lvl="1"/>
            <a:r>
              <a:rPr lang="en-US" dirty="0"/>
              <a:t>It offers a variety of source types including DC, sine-wave, and pulse.</a:t>
            </a:r>
          </a:p>
          <a:p>
            <a:pPr lvl="1"/>
            <a:r>
              <a:rPr lang="en-US" dirty="0"/>
              <a:t>Analysis modes include DC analysis, AC analysis, and transient analysis</a:t>
            </a:r>
          </a:p>
          <a:p>
            <a:pPr lvl="1"/>
            <a:r>
              <a:rPr lang="en-US" dirty="0"/>
              <a:t>Circuit response is obtained by iteratively solving Kirchhoff’s Laws for the circuit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14D0430-F626-429C-BD45-1DEA517E0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cs typeface="Times New Roman" pitchFamily="18" charset="0"/>
              </a:rPr>
              <a:t>Introduction-Open Source Tools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1102062-DE82-46F8-B464-4C72D90DB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CA60B-9110-439D-9286-A1DDBE7B67FC}" type="slidenum">
              <a:rPr lang="en-US" smtClean="0"/>
              <a:pPr/>
              <a:t>45</a:t>
            </a:fld>
            <a:r>
              <a:rPr lang="en-US"/>
              <a:t> of 54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3160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C1E05CD9-DC85-4388-A2E1-77AD4AD33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xmlns="" id="{C8865F27-5DCF-4566-B7EF-582E08865C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676400"/>
            <a:ext cx="4600575" cy="3352800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45D44522-32E1-49FD-A905-DF212DA8C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575" y="990600"/>
            <a:ext cx="6743700" cy="51911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A7FB574-E9BE-488B-8D0B-645E52948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cs typeface="Times New Roman" pitchFamily="18" charset="0"/>
              </a:rPr>
              <a:t>Introduction-Open Source Tools Workshop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C8F64E4-63C1-4BE9-9F8E-688352726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CA60B-9110-439D-9286-A1DDBE7B67FC}" type="slidenum">
              <a:rPr lang="en-US" smtClean="0"/>
              <a:pPr/>
              <a:t>46</a:t>
            </a:fld>
            <a:r>
              <a:rPr lang="en-US"/>
              <a:t> of 54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9407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VLSI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Magic is an Open Source tools for custom layout designs</a:t>
            </a:r>
          </a:p>
          <a:p>
            <a:pPr lvl="1"/>
            <a:r>
              <a:rPr lang="en-US" dirty="0"/>
              <a:t>It is more than just a color painting tool and also understands quite a bit about the nature of circuits</a:t>
            </a:r>
          </a:p>
          <a:p>
            <a:pPr lvl="1"/>
            <a:r>
              <a:rPr lang="en-US" dirty="0"/>
              <a:t> Tool uses simplified design rules and circuit structures for laying out devices</a:t>
            </a:r>
          </a:p>
          <a:p>
            <a:pPr lvl="1"/>
            <a:r>
              <a:rPr lang="en-US" dirty="0"/>
              <a:t>It also extracts the Netlist from layout for LVS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5DF2889-2BC7-4C87-BB85-5FF2C4A43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cs typeface="Times New Roman" pitchFamily="18" charset="0"/>
              </a:rPr>
              <a:t>Introduction-Open Source Tools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C25BB7F-3B96-438A-89DE-42AAB8511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CA60B-9110-439D-9286-A1DDBE7B67FC}" type="slidenum">
              <a:rPr lang="en-US" smtClean="0"/>
              <a:pPr/>
              <a:t>47</a:t>
            </a:fld>
            <a:r>
              <a:rPr lang="en-US"/>
              <a:t> of 54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4477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E08957EA-D983-44BA-910E-B8FA465BE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xmlns="" id="{7392EAA9-872D-4BFA-A0D9-6B3B5AE388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28600"/>
            <a:ext cx="10829139" cy="6172200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1DDCF8E2-4202-43D6-8875-FB75DB1F8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cs typeface="Times New Roman" pitchFamily="18" charset="0"/>
              </a:rPr>
              <a:t>Introduction-Open Source Tools Workshop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AF2B0991-3128-4EAF-8C90-14C12613F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CA60B-9110-439D-9286-A1DDBE7B67FC}" type="slidenum">
              <a:rPr lang="en-US" smtClean="0"/>
              <a:pPr/>
              <a:t>48</a:t>
            </a:fld>
            <a:r>
              <a:rPr lang="en-US"/>
              <a:t> of 54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8445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Netgen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LVS using Netgen Tool </a:t>
            </a:r>
          </a:p>
          <a:p>
            <a:pPr lvl="1"/>
            <a:r>
              <a:rPr lang="en-US" dirty="0" err="1"/>
              <a:t>Netgen</a:t>
            </a:r>
            <a:r>
              <a:rPr lang="en-US" dirty="0"/>
              <a:t> is a tool for comparing netlist generated from Schematic and Layout</a:t>
            </a:r>
          </a:p>
          <a:p>
            <a:pPr lvl="1"/>
            <a:r>
              <a:rPr lang="en-US" dirty="0"/>
              <a:t>It ensures the geometry of laid out circuit matches the expected Schematic circuit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D4DED4E-0636-40C1-833D-47E63F0AF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cs typeface="Times New Roman" pitchFamily="18" charset="0"/>
              </a:rPr>
              <a:t>Introduction-Open Source Tools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8B7454D-7FE1-45EB-BA1C-C873FDC58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CA60B-9110-439D-9286-A1DDBE7B67FC}" type="slidenum">
              <a:rPr lang="en-US" smtClean="0"/>
              <a:pPr/>
              <a:t>49</a:t>
            </a:fld>
            <a:r>
              <a:rPr lang="en-US"/>
              <a:t> of 54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329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6401" y="223826"/>
            <a:ext cx="8915400" cy="690574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algn="ctr"/>
            <a:r>
              <a:rPr lang="en-US" altLang="zh-TW" dirty="0" smtClean="0"/>
              <a:t>Open Source Workshop Team</a:t>
            </a:r>
            <a:endParaRPr lang="en-US" altLang="zh-TW" dirty="0"/>
          </a:p>
        </p:txBody>
      </p:sp>
      <p:sp>
        <p:nvSpPr>
          <p:cNvPr id="3" name="object 3"/>
          <p:cNvSpPr txBox="1"/>
          <p:nvPr/>
        </p:nvSpPr>
        <p:spPr>
          <a:xfrm>
            <a:off x="435057" y="920496"/>
            <a:ext cx="10439401" cy="6035627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355600" indent="-342900">
              <a:spcBef>
                <a:spcPts val="500"/>
              </a:spcBef>
              <a:buChar char="•"/>
              <a:tabLst>
                <a:tab pos="354965" algn="l"/>
                <a:tab pos="355600" algn="l"/>
                <a:tab pos="2305685" algn="l"/>
              </a:tabLst>
            </a:pPr>
            <a:r>
              <a:rPr lang="en-US" sz="1600" b="1" spc="65" dirty="0">
                <a:solidFill>
                  <a:srgbClr val="C00000"/>
                </a:solidFill>
                <a:latin typeface="Georgia"/>
                <a:cs typeface="Georgia"/>
              </a:rPr>
              <a:t>Prof. Rashad M </a:t>
            </a:r>
            <a:r>
              <a:rPr lang="en-US" sz="1600" b="1" spc="65" dirty="0" err="1">
                <a:solidFill>
                  <a:srgbClr val="C00000"/>
                </a:solidFill>
                <a:latin typeface="Georgia"/>
                <a:cs typeface="Georgia"/>
              </a:rPr>
              <a:t>Ramzan</a:t>
            </a:r>
            <a:endParaRPr lang="en-US" sz="1600" b="1" spc="65" dirty="0">
              <a:solidFill>
                <a:srgbClr val="C00000"/>
              </a:solidFill>
              <a:latin typeface="Georgia"/>
              <a:cs typeface="Georgia"/>
            </a:endParaRPr>
          </a:p>
          <a:p>
            <a:pPr marL="812800" lvl="1" indent="-342900">
              <a:spcBef>
                <a:spcPts val="500"/>
              </a:spcBef>
              <a:buChar char="•"/>
              <a:tabLst>
                <a:tab pos="354965" algn="l"/>
                <a:tab pos="355600" algn="l"/>
                <a:tab pos="2305685" algn="l"/>
              </a:tabLst>
            </a:pPr>
            <a:r>
              <a:rPr lang="en-US" sz="1200" b="1" spc="65" dirty="0" err="1">
                <a:latin typeface="Georgia"/>
                <a:cs typeface="Georgia"/>
              </a:rPr>
              <a:t>B.E</a:t>
            </a:r>
            <a:r>
              <a:rPr lang="en-US" sz="1200" b="1" spc="65" dirty="0">
                <a:latin typeface="Georgia"/>
                <a:cs typeface="Georgia"/>
              </a:rPr>
              <a:t> </a:t>
            </a:r>
            <a:r>
              <a:rPr lang="en-US" sz="1200" b="1" spc="65" dirty="0" err="1">
                <a:latin typeface="Georgia"/>
                <a:cs typeface="Georgia"/>
              </a:rPr>
              <a:t>UET</a:t>
            </a:r>
            <a:r>
              <a:rPr lang="en-US" sz="1200" b="1" spc="65" dirty="0">
                <a:latin typeface="Georgia"/>
                <a:cs typeface="Georgia"/>
              </a:rPr>
              <a:t> Lahore Pakistan </a:t>
            </a:r>
          </a:p>
          <a:p>
            <a:pPr marL="812800" lvl="1" indent="-342900">
              <a:spcBef>
                <a:spcPts val="500"/>
              </a:spcBef>
              <a:buChar char="•"/>
              <a:tabLst>
                <a:tab pos="354965" algn="l"/>
                <a:tab pos="355600" algn="l"/>
                <a:tab pos="2305685" algn="l"/>
              </a:tabLst>
            </a:pPr>
            <a:r>
              <a:rPr lang="en-US" sz="1200" b="1" spc="65" dirty="0">
                <a:latin typeface="Georgia"/>
                <a:cs typeface="Georgia"/>
              </a:rPr>
              <a:t>M.S. Royal Institute of Technology Stockholm, Sweden</a:t>
            </a:r>
          </a:p>
          <a:p>
            <a:pPr marL="812800" lvl="1" indent="-342900">
              <a:spcBef>
                <a:spcPts val="500"/>
              </a:spcBef>
              <a:buChar char="•"/>
              <a:tabLst>
                <a:tab pos="354965" algn="l"/>
                <a:tab pos="355600" algn="l"/>
                <a:tab pos="2305685" algn="l"/>
              </a:tabLst>
            </a:pPr>
            <a:r>
              <a:rPr lang="en-US" sz="1200" b="1" spc="65" dirty="0" err="1">
                <a:latin typeface="Georgia"/>
                <a:cs typeface="Georgia"/>
              </a:rPr>
              <a:t>M.S</a:t>
            </a:r>
            <a:r>
              <a:rPr lang="en-US" sz="1200" b="1" spc="65" dirty="0">
                <a:latin typeface="Georgia"/>
                <a:cs typeface="Georgia"/>
              </a:rPr>
              <a:t> Thesis, </a:t>
            </a:r>
            <a:r>
              <a:rPr lang="en-US" sz="1200" b="1" spc="65" dirty="0" err="1">
                <a:latin typeface="Georgia"/>
                <a:cs typeface="Georgia"/>
              </a:rPr>
              <a:t>Fraunhofer</a:t>
            </a:r>
            <a:r>
              <a:rPr lang="en-US" sz="1200" b="1" spc="65" dirty="0">
                <a:latin typeface="Georgia"/>
                <a:cs typeface="Georgia"/>
              </a:rPr>
              <a:t> Institute of Electronics, Germany </a:t>
            </a:r>
          </a:p>
          <a:p>
            <a:pPr marL="812800" lvl="1" indent="-342900">
              <a:spcBef>
                <a:spcPts val="500"/>
              </a:spcBef>
              <a:buChar char="•"/>
              <a:tabLst>
                <a:tab pos="354965" algn="l"/>
                <a:tab pos="355600" algn="l"/>
                <a:tab pos="2305685" algn="l"/>
              </a:tabLst>
            </a:pPr>
            <a:r>
              <a:rPr lang="en-US" sz="1200" b="1" spc="65" dirty="0">
                <a:latin typeface="Georgia"/>
                <a:cs typeface="Georgia"/>
              </a:rPr>
              <a:t>Ph.D. Linkoping University, Sweden.</a:t>
            </a:r>
          </a:p>
          <a:p>
            <a:pPr marL="812800" lvl="1" indent="-342900">
              <a:spcBef>
                <a:spcPts val="500"/>
              </a:spcBef>
              <a:buChar char="•"/>
              <a:tabLst>
                <a:tab pos="354965" algn="l"/>
                <a:tab pos="355600" algn="l"/>
                <a:tab pos="2305685" algn="l"/>
              </a:tabLst>
            </a:pPr>
            <a:r>
              <a:rPr lang="en-US" sz="1200" b="1" spc="65" dirty="0">
                <a:latin typeface="Georgia"/>
                <a:cs typeface="Georgia"/>
              </a:rPr>
              <a:t>Professor  Dept. of Electrical Engineering (EE), FAST, NUCES, </a:t>
            </a:r>
            <a:r>
              <a:rPr lang="en-US" sz="1200" b="1" spc="65" dirty="0" smtClean="0">
                <a:latin typeface="Georgia"/>
                <a:cs typeface="Georgia"/>
              </a:rPr>
              <a:t>Islamabad</a:t>
            </a:r>
            <a:r>
              <a:rPr lang="en-US" sz="1600" b="1" spc="65" dirty="0" smtClean="0">
                <a:latin typeface="Georgia"/>
                <a:cs typeface="Georgia"/>
              </a:rPr>
              <a:t>.</a:t>
            </a:r>
            <a:endParaRPr lang="en-US" sz="1600" b="1" spc="65" dirty="0">
              <a:latin typeface="Georgia"/>
              <a:cs typeface="Georgia"/>
            </a:endParaRPr>
          </a:p>
          <a:p>
            <a:pPr marL="355600" indent="-342900">
              <a:spcBef>
                <a:spcPts val="500"/>
              </a:spcBef>
              <a:buChar char="•"/>
              <a:tabLst>
                <a:tab pos="354965" algn="l"/>
                <a:tab pos="355600" algn="l"/>
                <a:tab pos="2305685" algn="l"/>
              </a:tabLst>
            </a:pPr>
            <a:r>
              <a:rPr lang="en-US" sz="1600" b="1" spc="65" dirty="0">
                <a:solidFill>
                  <a:srgbClr val="C00000"/>
                </a:solidFill>
                <a:latin typeface="Georgia"/>
                <a:cs typeface="Georgia"/>
              </a:rPr>
              <a:t>Dr. Hassan </a:t>
            </a:r>
            <a:r>
              <a:rPr lang="en-US" sz="1600" b="1" spc="65" dirty="0" err="1">
                <a:solidFill>
                  <a:srgbClr val="C00000"/>
                </a:solidFill>
                <a:latin typeface="Georgia"/>
                <a:cs typeface="Georgia"/>
              </a:rPr>
              <a:t>Saif</a:t>
            </a:r>
            <a:endParaRPr lang="en-US" sz="1600" b="1" spc="65" dirty="0">
              <a:solidFill>
                <a:srgbClr val="C00000"/>
              </a:solidFill>
              <a:latin typeface="Georgia"/>
              <a:cs typeface="Georgia"/>
            </a:endParaRPr>
          </a:p>
          <a:p>
            <a:pPr marL="812800" lvl="1" indent="-342900">
              <a:spcBef>
                <a:spcPts val="500"/>
              </a:spcBef>
              <a:buChar char="•"/>
              <a:tabLst>
                <a:tab pos="354965" algn="l"/>
                <a:tab pos="355600" algn="l"/>
                <a:tab pos="2305685" algn="l"/>
              </a:tabLst>
            </a:pPr>
            <a:r>
              <a:rPr lang="en-US" sz="1200" b="1" spc="65" dirty="0" err="1">
                <a:latin typeface="Georgia"/>
                <a:cs typeface="Georgia"/>
              </a:rPr>
              <a:t>B.E</a:t>
            </a:r>
            <a:r>
              <a:rPr lang="en-US" sz="1200" b="1" spc="65" dirty="0">
                <a:latin typeface="Georgia"/>
                <a:cs typeface="Georgia"/>
              </a:rPr>
              <a:t>, </a:t>
            </a:r>
            <a:r>
              <a:rPr lang="en-US" sz="1200" b="1" spc="65" dirty="0" err="1">
                <a:latin typeface="Georgia"/>
                <a:cs typeface="Georgia"/>
              </a:rPr>
              <a:t>UET</a:t>
            </a:r>
            <a:r>
              <a:rPr lang="en-US" sz="1200" b="1" spc="65" dirty="0">
                <a:latin typeface="Georgia"/>
                <a:cs typeface="Georgia"/>
              </a:rPr>
              <a:t>, Lahore, Pakistan </a:t>
            </a:r>
          </a:p>
          <a:p>
            <a:pPr marL="812800" lvl="1" indent="-342900">
              <a:spcBef>
                <a:spcPts val="500"/>
              </a:spcBef>
              <a:buChar char="•"/>
              <a:tabLst>
                <a:tab pos="354965" algn="l"/>
                <a:tab pos="355600" algn="l"/>
                <a:tab pos="2305685" algn="l"/>
              </a:tabLst>
            </a:pPr>
            <a:r>
              <a:rPr lang="en-US" sz="1200" b="1" spc="65" dirty="0" err="1">
                <a:latin typeface="Georgia"/>
                <a:cs typeface="Georgia"/>
              </a:rPr>
              <a:t>M.S</a:t>
            </a:r>
            <a:r>
              <a:rPr lang="en-US" sz="1200" b="1" spc="65" dirty="0">
                <a:latin typeface="Georgia"/>
                <a:cs typeface="Georgia"/>
              </a:rPr>
              <a:t> &amp; Ph.D. </a:t>
            </a:r>
            <a:r>
              <a:rPr lang="en-US" sz="1200" b="1" spc="65" dirty="0" err="1">
                <a:latin typeface="Georgia"/>
                <a:cs typeface="Georgia"/>
              </a:rPr>
              <a:t>Sungkyunkwan</a:t>
            </a:r>
            <a:r>
              <a:rPr lang="en-US" sz="1200" b="1" spc="65" dirty="0">
                <a:latin typeface="Georgia"/>
                <a:cs typeface="Georgia"/>
              </a:rPr>
              <a:t> University, South Korea.</a:t>
            </a:r>
          </a:p>
          <a:p>
            <a:pPr marL="812800" lvl="1" indent="-342900">
              <a:spcBef>
                <a:spcPts val="500"/>
              </a:spcBef>
              <a:buChar char="•"/>
              <a:tabLst>
                <a:tab pos="354965" algn="l"/>
                <a:tab pos="355600" algn="l"/>
                <a:tab pos="2305685" algn="l"/>
              </a:tabLst>
            </a:pPr>
            <a:r>
              <a:rPr lang="en-US" sz="1200" b="1" spc="65" dirty="0">
                <a:latin typeface="Georgia"/>
                <a:cs typeface="Georgia"/>
              </a:rPr>
              <a:t>Asst. Prof., Dept. of EE FAST, NUCES, </a:t>
            </a:r>
            <a:r>
              <a:rPr lang="en-US" sz="1200" b="1" spc="65" dirty="0" err="1">
                <a:latin typeface="Georgia"/>
                <a:cs typeface="Georgia"/>
              </a:rPr>
              <a:t>ISB</a:t>
            </a:r>
            <a:r>
              <a:rPr lang="en-US" sz="1200" b="1" spc="65" dirty="0">
                <a:latin typeface="Georgia"/>
                <a:cs typeface="Georgia"/>
              </a:rPr>
              <a:t>.</a:t>
            </a:r>
            <a:endParaRPr lang="en-US" sz="1600" spc="65" dirty="0">
              <a:latin typeface="Georgia"/>
              <a:cs typeface="Georgia"/>
            </a:endParaRPr>
          </a:p>
          <a:p>
            <a:pPr marL="355600" indent="-342900">
              <a:spcBef>
                <a:spcPts val="500"/>
              </a:spcBef>
              <a:buChar char="•"/>
              <a:tabLst>
                <a:tab pos="354965" algn="l"/>
                <a:tab pos="355600" algn="l"/>
                <a:tab pos="2305685" algn="l"/>
              </a:tabLst>
            </a:pPr>
            <a:r>
              <a:rPr lang="en-US" sz="1600" b="1" spc="65" dirty="0">
                <a:solidFill>
                  <a:srgbClr val="C00000"/>
                </a:solidFill>
                <a:latin typeface="Georgia"/>
                <a:cs typeface="Georgia"/>
              </a:rPr>
              <a:t>Engr. Hamza </a:t>
            </a:r>
            <a:r>
              <a:rPr lang="en-US" sz="1600" b="1" spc="65" dirty="0" err="1" smtClean="0">
                <a:solidFill>
                  <a:srgbClr val="C00000"/>
                </a:solidFill>
                <a:latin typeface="Georgia"/>
                <a:cs typeface="Georgia"/>
              </a:rPr>
              <a:t>Atiq</a:t>
            </a:r>
            <a:r>
              <a:rPr lang="en-US" sz="1600" b="1" spc="65" dirty="0" smtClean="0">
                <a:solidFill>
                  <a:srgbClr val="C00000"/>
                </a:solidFill>
                <a:latin typeface="Georgia"/>
                <a:cs typeface="Georgia"/>
              </a:rPr>
              <a:t> (MS EE)</a:t>
            </a:r>
            <a:endParaRPr lang="en-US" sz="1600" b="1" spc="65" dirty="0">
              <a:solidFill>
                <a:srgbClr val="C00000"/>
              </a:solidFill>
              <a:latin typeface="Georgia"/>
              <a:cs typeface="Georgia"/>
            </a:endParaRPr>
          </a:p>
          <a:p>
            <a:pPr marL="812800" lvl="1" indent="-342900">
              <a:spcBef>
                <a:spcPts val="500"/>
              </a:spcBef>
              <a:buChar char="•"/>
              <a:tabLst>
                <a:tab pos="354965" algn="l"/>
                <a:tab pos="355600" algn="l"/>
                <a:tab pos="2305685" algn="l"/>
              </a:tabLst>
            </a:pPr>
            <a:r>
              <a:rPr lang="en-US" sz="1200" b="1" spc="65" dirty="0">
                <a:latin typeface="Georgia"/>
                <a:cs typeface="Georgia"/>
              </a:rPr>
              <a:t>Lab Engr. (IC Design ), Dept. of EE FAST, NUCES, ISB. </a:t>
            </a:r>
          </a:p>
          <a:p>
            <a:pPr marL="355600" indent="-342900">
              <a:spcBef>
                <a:spcPts val="500"/>
              </a:spcBef>
              <a:buFontTx/>
              <a:buChar char="•"/>
              <a:tabLst>
                <a:tab pos="354965" algn="l"/>
                <a:tab pos="355600" algn="l"/>
                <a:tab pos="2305685" algn="l"/>
              </a:tabLst>
            </a:pPr>
            <a:r>
              <a:rPr lang="en-US" sz="1600" b="1" spc="65" dirty="0">
                <a:solidFill>
                  <a:srgbClr val="C00000"/>
                </a:solidFill>
                <a:latin typeface="Georgia"/>
                <a:cs typeface="Georgia"/>
              </a:rPr>
              <a:t>Engr </a:t>
            </a:r>
            <a:r>
              <a:rPr lang="en-US" sz="1600" b="1" spc="65" dirty="0" err="1">
                <a:solidFill>
                  <a:srgbClr val="C00000"/>
                </a:solidFill>
                <a:latin typeface="Georgia"/>
                <a:cs typeface="Georgia"/>
              </a:rPr>
              <a:t>Shahid</a:t>
            </a:r>
            <a:r>
              <a:rPr lang="en-US" sz="1600" b="1" spc="65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lang="en-US" sz="1600" b="1" spc="65" dirty="0" err="1" smtClean="0">
                <a:solidFill>
                  <a:srgbClr val="C00000"/>
                </a:solidFill>
                <a:latin typeface="Georgia"/>
                <a:cs typeface="Georgia"/>
              </a:rPr>
              <a:t>Jameel</a:t>
            </a:r>
            <a:r>
              <a:rPr lang="en-US" sz="1600" b="1" spc="65" dirty="0">
                <a:solidFill>
                  <a:srgbClr val="C00000"/>
                </a:solidFill>
                <a:latin typeface="Georgia"/>
                <a:cs typeface="Georgia"/>
              </a:rPr>
              <a:t> (MS EE</a:t>
            </a:r>
            <a:r>
              <a:rPr lang="en-US" sz="1600" b="1" spc="65" dirty="0" smtClean="0">
                <a:solidFill>
                  <a:srgbClr val="C00000"/>
                </a:solidFill>
                <a:latin typeface="Georgia"/>
                <a:cs typeface="Georgia"/>
              </a:rPr>
              <a:t>)</a:t>
            </a:r>
            <a:endParaRPr lang="en-US" sz="1600" b="1" spc="65" dirty="0">
              <a:solidFill>
                <a:srgbClr val="C00000"/>
              </a:solidFill>
              <a:latin typeface="Georgia"/>
              <a:cs typeface="Georgia"/>
            </a:endParaRPr>
          </a:p>
          <a:p>
            <a:pPr marL="812800" lvl="1" indent="-342900">
              <a:spcBef>
                <a:spcPts val="500"/>
              </a:spcBef>
              <a:buChar char="•"/>
              <a:tabLst>
                <a:tab pos="354965" algn="l"/>
                <a:tab pos="355600" algn="l"/>
                <a:tab pos="2305685" algn="l"/>
              </a:tabLst>
            </a:pPr>
            <a:r>
              <a:rPr lang="en-US" sz="1200" b="1" spc="65" dirty="0">
                <a:latin typeface="Georgia"/>
                <a:cs typeface="Georgia"/>
              </a:rPr>
              <a:t>Analog IC Design Engineer, NECOP Pakistan</a:t>
            </a:r>
          </a:p>
          <a:p>
            <a:pPr marL="355600" indent="-342900">
              <a:spcBef>
                <a:spcPts val="500"/>
              </a:spcBef>
              <a:buFontTx/>
              <a:buChar char="•"/>
              <a:tabLst>
                <a:tab pos="354965" algn="l"/>
                <a:tab pos="355600" algn="l"/>
                <a:tab pos="2305685" algn="l"/>
              </a:tabLst>
            </a:pPr>
            <a:r>
              <a:rPr lang="en-US" sz="1600" b="1" spc="65" dirty="0">
                <a:solidFill>
                  <a:srgbClr val="C00000"/>
                </a:solidFill>
                <a:latin typeface="Georgia"/>
                <a:cs typeface="Georgia"/>
              </a:rPr>
              <a:t>Engr M </a:t>
            </a:r>
            <a:r>
              <a:rPr lang="en-US" sz="1600" b="1" spc="65" dirty="0">
                <a:solidFill>
                  <a:srgbClr val="C00000"/>
                </a:solidFill>
                <a:latin typeface="Georgia"/>
                <a:cs typeface="Georgia"/>
              </a:rPr>
              <a:t>Usman (MS EE</a:t>
            </a:r>
            <a:r>
              <a:rPr lang="en-US" sz="1600" b="1" spc="65" dirty="0" smtClean="0">
                <a:solidFill>
                  <a:srgbClr val="C00000"/>
                </a:solidFill>
                <a:latin typeface="Georgia"/>
                <a:cs typeface="Georgia"/>
              </a:rPr>
              <a:t>)</a:t>
            </a:r>
            <a:endParaRPr lang="en-US" sz="1600" b="1" spc="65" dirty="0">
              <a:solidFill>
                <a:srgbClr val="C00000"/>
              </a:solidFill>
              <a:latin typeface="Georgia"/>
              <a:cs typeface="Georgia"/>
            </a:endParaRPr>
          </a:p>
          <a:p>
            <a:pPr marL="812800" lvl="1" indent="-342900">
              <a:spcBef>
                <a:spcPts val="500"/>
              </a:spcBef>
              <a:buChar char="•"/>
              <a:tabLst>
                <a:tab pos="354965" algn="l"/>
                <a:tab pos="355600" algn="l"/>
                <a:tab pos="2305685" algn="l"/>
              </a:tabLst>
            </a:pPr>
            <a:r>
              <a:rPr lang="en-US" sz="1200" b="1" spc="65" dirty="0">
                <a:latin typeface="Georgia"/>
                <a:cs typeface="Georgia"/>
              </a:rPr>
              <a:t>Digital IC Design Engineer, NECOP Pakistan</a:t>
            </a:r>
          </a:p>
          <a:p>
            <a:pPr marL="355600" indent="-342900">
              <a:spcBef>
                <a:spcPts val="500"/>
              </a:spcBef>
              <a:buFontTx/>
              <a:buChar char="•"/>
              <a:tabLst>
                <a:tab pos="354965" algn="l"/>
                <a:tab pos="355600" algn="l"/>
                <a:tab pos="2305685" algn="l"/>
              </a:tabLst>
            </a:pPr>
            <a:r>
              <a:rPr lang="en-US" sz="1600" b="1" spc="65" dirty="0">
                <a:solidFill>
                  <a:srgbClr val="C00000"/>
                </a:solidFill>
                <a:latin typeface="Georgia"/>
                <a:cs typeface="Georgia"/>
              </a:rPr>
              <a:t>Engr </a:t>
            </a:r>
            <a:r>
              <a:rPr lang="en-US" sz="1600" b="1" spc="65" dirty="0" err="1">
                <a:solidFill>
                  <a:srgbClr val="C00000"/>
                </a:solidFill>
                <a:latin typeface="Georgia"/>
                <a:cs typeface="Georgia"/>
              </a:rPr>
              <a:t>Jaffar</a:t>
            </a:r>
            <a:r>
              <a:rPr lang="en-US" sz="1600" b="1" spc="65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lang="en-US" sz="1600" b="1" spc="65" dirty="0">
                <a:solidFill>
                  <a:srgbClr val="C00000"/>
                </a:solidFill>
                <a:latin typeface="Georgia"/>
                <a:cs typeface="Georgia"/>
              </a:rPr>
              <a:t>Hussain (MS EE</a:t>
            </a:r>
            <a:r>
              <a:rPr lang="en-US" sz="1600" b="1" spc="65" dirty="0" smtClean="0">
                <a:solidFill>
                  <a:srgbClr val="C00000"/>
                </a:solidFill>
                <a:latin typeface="Georgia"/>
                <a:cs typeface="Georgia"/>
              </a:rPr>
              <a:t>)</a:t>
            </a:r>
            <a:endParaRPr lang="en-US" sz="1600" b="1" spc="65" dirty="0">
              <a:solidFill>
                <a:srgbClr val="C00000"/>
              </a:solidFill>
              <a:latin typeface="Georgia"/>
              <a:cs typeface="Georgia"/>
            </a:endParaRPr>
          </a:p>
          <a:p>
            <a:pPr marL="812800" lvl="1" indent="-342900">
              <a:spcBef>
                <a:spcPts val="500"/>
              </a:spcBef>
              <a:buChar char="•"/>
              <a:tabLst>
                <a:tab pos="354965" algn="l"/>
                <a:tab pos="355600" algn="l"/>
                <a:tab pos="2305685" algn="l"/>
              </a:tabLst>
            </a:pPr>
            <a:r>
              <a:rPr lang="en-US" sz="1200" b="1" spc="65" dirty="0">
                <a:latin typeface="Georgia"/>
                <a:cs typeface="Georgia"/>
              </a:rPr>
              <a:t>Analog IC Design Engineer, NECOP Pakistan</a:t>
            </a:r>
          </a:p>
          <a:p>
            <a:pPr marL="355600" indent="-342900">
              <a:spcBef>
                <a:spcPts val="500"/>
              </a:spcBef>
              <a:buFontTx/>
              <a:buChar char="•"/>
              <a:tabLst>
                <a:tab pos="354965" algn="l"/>
                <a:tab pos="355600" algn="l"/>
                <a:tab pos="2305685" algn="l"/>
              </a:tabLst>
            </a:pPr>
            <a:r>
              <a:rPr lang="en-US" sz="1600" b="1" spc="65" dirty="0">
                <a:solidFill>
                  <a:srgbClr val="C00000"/>
                </a:solidFill>
                <a:latin typeface="Georgia"/>
                <a:cs typeface="Georgia"/>
              </a:rPr>
              <a:t>Engr M </a:t>
            </a:r>
            <a:r>
              <a:rPr lang="en-US" sz="1600" b="1" spc="65" dirty="0" err="1" smtClean="0">
                <a:solidFill>
                  <a:srgbClr val="C00000"/>
                </a:solidFill>
                <a:latin typeface="Georgia"/>
                <a:cs typeface="Georgia"/>
              </a:rPr>
              <a:t>Shoaib</a:t>
            </a:r>
            <a:r>
              <a:rPr lang="en-US" sz="1600" b="1" spc="65" dirty="0">
                <a:solidFill>
                  <a:srgbClr val="C00000"/>
                </a:solidFill>
                <a:latin typeface="Georgia"/>
                <a:cs typeface="Georgia"/>
              </a:rPr>
              <a:t> (MS EE</a:t>
            </a:r>
            <a:r>
              <a:rPr lang="en-US" sz="1600" b="1" spc="65" dirty="0" smtClean="0">
                <a:solidFill>
                  <a:srgbClr val="C00000"/>
                </a:solidFill>
                <a:latin typeface="Georgia"/>
                <a:cs typeface="Georgia"/>
              </a:rPr>
              <a:t>)</a:t>
            </a:r>
            <a:endParaRPr lang="en-US" sz="1600" b="1" spc="65" dirty="0">
              <a:solidFill>
                <a:srgbClr val="C00000"/>
              </a:solidFill>
              <a:latin typeface="Georgia"/>
              <a:cs typeface="Georgia"/>
            </a:endParaRPr>
          </a:p>
          <a:p>
            <a:pPr marL="812800" lvl="1" indent="-342900">
              <a:spcBef>
                <a:spcPts val="500"/>
              </a:spcBef>
              <a:buChar char="•"/>
              <a:tabLst>
                <a:tab pos="354965" algn="l"/>
                <a:tab pos="355600" algn="l"/>
                <a:tab pos="2305685" algn="l"/>
              </a:tabLst>
            </a:pPr>
            <a:r>
              <a:rPr lang="en-US" sz="1200" b="1" spc="65" dirty="0">
                <a:latin typeface="Georgia"/>
                <a:cs typeface="Georgia"/>
              </a:rPr>
              <a:t>Digital IC Design Engineer, NECOP Pakistan</a:t>
            </a:r>
          </a:p>
          <a:p>
            <a:pPr marL="812800" lvl="1" indent="-342900">
              <a:spcBef>
                <a:spcPts val="605"/>
              </a:spcBef>
              <a:buChar char="•"/>
              <a:tabLst>
                <a:tab pos="354965" algn="l"/>
                <a:tab pos="355600" algn="l"/>
                <a:tab pos="2305685" algn="l"/>
              </a:tabLst>
            </a:pPr>
            <a:endParaRPr lang="en-US" sz="1200" b="1" spc="65" dirty="0">
              <a:latin typeface="Georgia"/>
              <a:cs typeface="Georgia"/>
            </a:endParaRPr>
          </a:p>
          <a:p>
            <a:pPr marL="812800" lvl="1" indent="-342900">
              <a:spcBef>
                <a:spcPts val="605"/>
              </a:spcBef>
              <a:buChar char="•"/>
              <a:tabLst>
                <a:tab pos="354965" algn="l"/>
                <a:tab pos="355600" algn="l"/>
                <a:tab pos="2305685" algn="l"/>
              </a:tabLst>
            </a:pPr>
            <a:endParaRPr lang="en-US" sz="1400" b="1" spc="65" dirty="0">
              <a:latin typeface="Georgia"/>
              <a:cs typeface="Georgi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22B48AD-FE21-4866-B3BF-C4E757675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cs typeface="Times New Roman" pitchFamily="18" charset="0"/>
              </a:rPr>
              <a:t>Introduction-Open Source Tools Workshop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9390069-2D01-427D-ABFA-6F4E51B47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CA60B-9110-439D-9286-A1DDBE7B67FC}" type="slidenum">
              <a:rPr lang="en-US" smtClean="0"/>
              <a:pPr/>
              <a:t>5</a:t>
            </a:fld>
            <a:r>
              <a:rPr lang="en-US"/>
              <a:t> of 54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43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86B8CF8A-52C3-4714-9519-A805BC9C7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xmlns="" id="{1AA526CC-DD6E-492F-BEA8-6FD088D6A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0" y="228600"/>
            <a:ext cx="6959600" cy="6140824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DE449E2D-4DB9-44AF-800D-3BAD3F8B1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cs typeface="Times New Roman" pitchFamily="18" charset="0"/>
              </a:rPr>
              <a:t>Introduction-Open Source Tools Workshop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11D09F6-5598-418A-A183-D92D79D35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CA60B-9110-439D-9286-A1DDBE7B67FC}" type="slidenum">
              <a:rPr lang="en-US" smtClean="0"/>
              <a:pPr/>
              <a:t>50</a:t>
            </a:fld>
            <a:r>
              <a:rPr lang="en-US"/>
              <a:t> of 54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6375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Klayout</a:t>
            </a:r>
            <a:r>
              <a:rPr lang="en-US" dirty="0">
                <a:solidFill>
                  <a:schemeClr val="tx1"/>
                </a:solidFill>
              </a:rPr>
              <a:t> is also a layout viewer.</a:t>
            </a:r>
          </a:p>
          <a:p>
            <a:r>
              <a:rPr lang="en-US" dirty="0">
                <a:solidFill>
                  <a:schemeClr val="tx1"/>
                </a:solidFill>
              </a:rPr>
              <a:t>It can be used to view mag, def and </a:t>
            </a:r>
            <a:r>
              <a:rPr lang="en-US" dirty="0" err="1">
                <a:solidFill>
                  <a:schemeClr val="tx1"/>
                </a:solidFill>
              </a:rPr>
              <a:t>gds</a:t>
            </a:r>
            <a:r>
              <a:rPr lang="en-US" dirty="0">
                <a:solidFill>
                  <a:schemeClr val="tx1"/>
                </a:solidFill>
              </a:rPr>
              <a:t> files.</a:t>
            </a:r>
          </a:p>
          <a:p>
            <a:r>
              <a:rPr lang="en-US" dirty="0">
                <a:solidFill>
                  <a:schemeClr val="tx1"/>
                </a:solidFill>
              </a:rPr>
              <a:t>It has a more modern user interface.</a:t>
            </a:r>
          </a:p>
          <a:p>
            <a:r>
              <a:rPr lang="en-US" dirty="0">
                <a:solidFill>
                  <a:schemeClr val="tx1"/>
                </a:solidFill>
              </a:rPr>
              <a:t>It has DRC and LVS functionality but is not yet completely supported for sky130PDK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4E5CF4B-307E-461B-A1EE-113112D66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cs typeface="Times New Roman" pitchFamily="18" charset="0"/>
              </a:rPr>
              <a:t>Introduction-Open Source Tools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F75B859-E575-40DD-824B-A3A0D3010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CA60B-9110-439D-9286-A1DDBE7B67FC}" type="slidenum">
              <a:rPr lang="en-US" smtClean="0"/>
              <a:pPr/>
              <a:t>51</a:t>
            </a:fld>
            <a:r>
              <a:rPr lang="en-US"/>
              <a:t> of 54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9605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7B185A5D-03DA-45BF-A84E-6881A44A8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xmlns="" id="{5E7BA20E-423F-4607-A607-136A5A81D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10629"/>
            <a:ext cx="10820400" cy="6182251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EAE24D0-6C4C-4A4D-B3D1-5416EB6ED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cs typeface="Times New Roman" pitchFamily="18" charset="0"/>
              </a:rPr>
              <a:t>Introduction-Open Source Tools Workshop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4D8EC62-62BF-4B2B-B9F7-1C3CFDA85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CA60B-9110-439D-9286-A1DDBE7B67FC}" type="slidenum">
              <a:rPr lang="en-US" smtClean="0"/>
              <a:pPr/>
              <a:t>52</a:t>
            </a:fld>
            <a:r>
              <a:rPr lang="en-US"/>
              <a:t> of 54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5857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Openlane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Open lane is a complete RTL to GDS compiler tool.</a:t>
            </a:r>
          </a:p>
          <a:p>
            <a:r>
              <a:rPr lang="en-US" dirty="0">
                <a:solidFill>
                  <a:schemeClr val="tx1"/>
                </a:solidFill>
              </a:rPr>
              <a:t>It uses Icarus Verilog for RTL simulations, </a:t>
            </a:r>
            <a:r>
              <a:rPr lang="en-US" dirty="0" err="1">
                <a:solidFill>
                  <a:schemeClr val="tx1"/>
                </a:solidFill>
              </a:rPr>
              <a:t>yosys</a:t>
            </a:r>
            <a:r>
              <a:rPr lang="en-US" dirty="0">
                <a:solidFill>
                  <a:schemeClr val="tx1"/>
                </a:solidFill>
              </a:rPr>
              <a:t> for synthesis, open lane for backend design. </a:t>
            </a:r>
          </a:p>
          <a:p>
            <a:r>
              <a:rPr lang="en-US" dirty="0" err="1">
                <a:solidFill>
                  <a:schemeClr val="tx1"/>
                </a:solidFill>
              </a:rPr>
              <a:t>Efabless</a:t>
            </a:r>
            <a:r>
              <a:rPr lang="en-US" dirty="0">
                <a:solidFill>
                  <a:schemeClr val="tx1"/>
                </a:solidFill>
              </a:rPr>
              <a:t> provides and maintains this tool for </a:t>
            </a:r>
            <a:r>
              <a:rPr lang="en-US" dirty="0" err="1">
                <a:solidFill>
                  <a:schemeClr val="tx1"/>
                </a:solidFill>
              </a:rPr>
              <a:t>skywater</a:t>
            </a:r>
            <a:r>
              <a:rPr lang="en-US" dirty="0">
                <a:solidFill>
                  <a:schemeClr val="tx1"/>
                </a:solidFill>
              </a:rPr>
              <a:t> PDK.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5693A43-4333-4172-A10B-78D464B86C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12" b="53997"/>
          <a:stretch/>
        </p:blipFill>
        <p:spPr>
          <a:xfrm>
            <a:off x="990600" y="4114800"/>
            <a:ext cx="9906000" cy="17526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40E4DB6-3B72-46EF-8862-3CA181A7C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cs typeface="Times New Roman" pitchFamily="18" charset="0"/>
              </a:rPr>
              <a:t>Introduction-Open Source Tools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AE7C48B-961E-4B36-981D-DFF1949B2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CA60B-9110-439D-9286-A1DDBE7B67FC}" type="slidenum">
              <a:rPr lang="en-US" smtClean="0"/>
              <a:pPr/>
              <a:t>53</a:t>
            </a:fld>
            <a:r>
              <a:rPr lang="en-US"/>
              <a:t> of 54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116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514600"/>
            <a:ext cx="10363200" cy="1470025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sz="6600" b="1" i="0" kern="1200" dirty="0">
                <a:solidFill>
                  <a:srgbClr val="2727E7"/>
                </a:solidFill>
                <a:effectLst/>
                <a:latin typeface="Baskerville Old Face" panose="02020602080505020303" pitchFamily="18" charset="0"/>
                <a:ea typeface="+mn-ea"/>
                <a:cs typeface="+mn-cs"/>
              </a:rPr>
              <a:t>Thanks for </a:t>
            </a:r>
            <a:r>
              <a:rPr lang="en-US" sz="6600" b="1" dirty="0">
                <a:ea typeface="+mn-ea"/>
                <a:cs typeface="+mn-cs"/>
              </a:rPr>
              <a:t>Y</a:t>
            </a:r>
            <a:r>
              <a:rPr lang="en-US" sz="6600" b="1" i="0" kern="1200" dirty="0">
                <a:solidFill>
                  <a:srgbClr val="2727E7"/>
                </a:solidFill>
                <a:effectLst/>
                <a:latin typeface="Baskerville Old Face" panose="02020602080505020303" pitchFamily="18" charset="0"/>
                <a:ea typeface="+mn-ea"/>
                <a:cs typeface="+mn-cs"/>
              </a:rPr>
              <a:t>our Attention!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6680159-F0FF-4D5A-9299-118F3F3363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Introduction-Open Source Tools Workshop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A83A25D-74CE-478B-9EA7-8B95799BB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CA60B-9110-439D-9286-A1DDBE7B67FC}" type="slidenum">
              <a:rPr lang="en-US" smtClean="0"/>
              <a:pPr/>
              <a:t>54</a:t>
            </a:fld>
            <a:r>
              <a:rPr lang="en-US"/>
              <a:t> of 54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306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6400" y="228600"/>
            <a:ext cx="8915400" cy="690574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algn="ctr"/>
            <a:r>
              <a:rPr lang="en-US" altLang="zh-TW" dirty="0"/>
              <a:t>IC Design Lab (</a:t>
            </a:r>
            <a:r>
              <a:rPr lang="en-US" altLang="zh-TW" dirty="0" err="1"/>
              <a:t>ICD</a:t>
            </a:r>
            <a:r>
              <a:rPr lang="en-US" altLang="zh-TW" dirty="0"/>
              <a:t>) </a:t>
            </a:r>
            <a:r>
              <a:rPr lang="en-US" altLang="zh-TW" dirty="0" err="1"/>
              <a:t>Tapeouts</a:t>
            </a:r>
            <a:endParaRPr lang="en-US" altLang="zh-TW" dirty="0"/>
          </a:p>
        </p:txBody>
      </p:sp>
      <p:sp>
        <p:nvSpPr>
          <p:cNvPr id="3" name="object 3"/>
          <p:cNvSpPr txBox="1"/>
          <p:nvPr/>
        </p:nvSpPr>
        <p:spPr>
          <a:xfrm>
            <a:off x="381000" y="1143000"/>
            <a:ext cx="10439401" cy="4571123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355600" indent="-342900">
              <a:spcBef>
                <a:spcPts val="605"/>
              </a:spcBef>
              <a:buChar char="•"/>
              <a:tabLst>
                <a:tab pos="354965" algn="l"/>
                <a:tab pos="355600" algn="l"/>
                <a:tab pos="2305685" algn="l"/>
              </a:tabLst>
            </a:pPr>
            <a:r>
              <a:rPr lang="en-US" sz="2800" spc="65" dirty="0" smtClean="0">
                <a:latin typeface="Georgia"/>
                <a:cs typeface="Georgia"/>
              </a:rPr>
              <a:t>Licensed </a:t>
            </a:r>
            <a:r>
              <a:rPr lang="en-US" sz="2800" spc="65" dirty="0">
                <a:latin typeface="Georgia"/>
                <a:cs typeface="Georgia"/>
              </a:rPr>
              <a:t>Cadence Tool Suite</a:t>
            </a:r>
          </a:p>
          <a:p>
            <a:pPr marL="355600" indent="-342900">
              <a:spcBef>
                <a:spcPts val="605"/>
              </a:spcBef>
              <a:buChar char="•"/>
              <a:tabLst>
                <a:tab pos="354965" algn="l"/>
                <a:tab pos="355600" algn="l"/>
                <a:tab pos="2305685" algn="l"/>
              </a:tabLst>
            </a:pPr>
            <a:r>
              <a:rPr lang="en-US" sz="2800" spc="65" dirty="0" err="1">
                <a:latin typeface="Georgia"/>
                <a:cs typeface="Georgia"/>
              </a:rPr>
              <a:t>TSMC</a:t>
            </a:r>
            <a:r>
              <a:rPr lang="en-US" sz="2800" spc="65" dirty="0">
                <a:latin typeface="Georgia"/>
                <a:cs typeface="Georgia"/>
              </a:rPr>
              <a:t> </a:t>
            </a:r>
            <a:r>
              <a:rPr lang="en-US" sz="2800" spc="65" dirty="0" err="1" smtClean="0">
                <a:latin typeface="Georgia"/>
                <a:cs typeface="Georgia"/>
              </a:rPr>
              <a:t>28nm</a:t>
            </a:r>
            <a:r>
              <a:rPr lang="en-US" sz="2800" spc="65" dirty="0" smtClean="0">
                <a:latin typeface="Georgia"/>
                <a:cs typeface="Georgia"/>
              </a:rPr>
              <a:t> &amp; 65 </a:t>
            </a:r>
            <a:r>
              <a:rPr lang="en-US" sz="2800" spc="65" dirty="0">
                <a:latin typeface="Georgia"/>
                <a:cs typeface="Georgia"/>
              </a:rPr>
              <a:t>nm CMOS Process</a:t>
            </a:r>
          </a:p>
          <a:p>
            <a:pPr marL="355600" indent="-342900">
              <a:spcBef>
                <a:spcPts val="605"/>
              </a:spcBef>
              <a:buChar char="•"/>
              <a:tabLst>
                <a:tab pos="354965" algn="l"/>
                <a:tab pos="355600" algn="l"/>
                <a:tab pos="2305685" algn="l"/>
              </a:tabLst>
            </a:pPr>
            <a:r>
              <a:rPr lang="en-US" sz="2800" spc="65" dirty="0" smtClean="0">
                <a:latin typeface="Georgia"/>
                <a:cs typeface="Georgia"/>
              </a:rPr>
              <a:t>8 </a:t>
            </a:r>
            <a:r>
              <a:rPr lang="en-US" sz="2800" spc="65" dirty="0">
                <a:latin typeface="Georgia"/>
                <a:cs typeface="Georgia"/>
              </a:rPr>
              <a:t>projects on two ICs (4 on each IC) </a:t>
            </a:r>
          </a:p>
          <a:p>
            <a:pPr marL="812800" lvl="1" indent="-342900">
              <a:spcBef>
                <a:spcPts val="605"/>
              </a:spcBef>
              <a:buChar char="•"/>
              <a:tabLst>
                <a:tab pos="354965" algn="l"/>
                <a:tab pos="355600" algn="l"/>
                <a:tab pos="2305685" algn="l"/>
              </a:tabLst>
            </a:pPr>
            <a:r>
              <a:rPr lang="en-US" sz="2800" spc="65" dirty="0">
                <a:latin typeface="Georgia"/>
                <a:cs typeface="Georgia"/>
              </a:rPr>
              <a:t>Kamal-1</a:t>
            </a:r>
          </a:p>
          <a:p>
            <a:pPr marL="812800" lvl="1" indent="-342900">
              <a:spcBef>
                <a:spcPts val="605"/>
              </a:spcBef>
              <a:buChar char="•"/>
              <a:tabLst>
                <a:tab pos="354965" algn="l"/>
                <a:tab pos="355600" algn="l"/>
                <a:tab pos="2305685" algn="l"/>
              </a:tabLst>
            </a:pPr>
            <a:r>
              <a:rPr lang="en-US" sz="2800" spc="65" dirty="0" smtClean="0">
                <a:latin typeface="Georgia"/>
                <a:cs typeface="Georgia"/>
              </a:rPr>
              <a:t>Kamal-2</a:t>
            </a:r>
          </a:p>
          <a:p>
            <a:pPr marL="355600" indent="-342900">
              <a:spcBef>
                <a:spcPts val="605"/>
              </a:spcBef>
              <a:buChar char="•"/>
              <a:tabLst>
                <a:tab pos="354965" algn="l"/>
                <a:tab pos="355600" algn="l"/>
                <a:tab pos="2305685" algn="l"/>
              </a:tabLst>
            </a:pPr>
            <a:r>
              <a:rPr lang="en-US" sz="2800" spc="65" dirty="0" smtClean="0">
                <a:latin typeface="Georgia"/>
                <a:cs typeface="Georgia"/>
              </a:rPr>
              <a:t>Each </a:t>
            </a:r>
            <a:r>
              <a:rPr lang="en-US" sz="2800" spc="65" dirty="0">
                <a:latin typeface="Georgia"/>
                <a:cs typeface="Georgia"/>
              </a:rPr>
              <a:t>IC Dimension: 1 mm x 1 mm</a:t>
            </a:r>
          </a:p>
          <a:p>
            <a:pPr marL="355600" indent="-342900">
              <a:spcBef>
                <a:spcPts val="605"/>
              </a:spcBef>
              <a:buChar char="•"/>
              <a:tabLst>
                <a:tab pos="354965" algn="l"/>
                <a:tab pos="355600" algn="l"/>
                <a:tab pos="2305685" algn="l"/>
              </a:tabLst>
            </a:pPr>
            <a:r>
              <a:rPr lang="en-US" sz="2800" spc="65" dirty="0" smtClean="0">
                <a:solidFill>
                  <a:srgbClr val="C00000"/>
                </a:solidFill>
                <a:latin typeface="Georgia"/>
                <a:cs typeface="Georgia"/>
              </a:rPr>
              <a:t>3 </a:t>
            </a:r>
            <a:r>
              <a:rPr lang="en-US" sz="2800" spc="65" dirty="0">
                <a:solidFill>
                  <a:srgbClr val="C00000"/>
                </a:solidFill>
                <a:latin typeface="Georgia"/>
                <a:cs typeface="Georgia"/>
              </a:rPr>
              <a:t>projects accepted in IEEE SSCS PICO Design Contest</a:t>
            </a:r>
          </a:p>
          <a:p>
            <a:pPr marL="812800" lvl="1" indent="-342900">
              <a:spcBef>
                <a:spcPts val="605"/>
              </a:spcBef>
              <a:buChar char="•"/>
              <a:tabLst>
                <a:tab pos="354965" algn="l"/>
                <a:tab pos="355600" algn="l"/>
                <a:tab pos="2305685" algn="l"/>
              </a:tabLst>
            </a:pPr>
            <a:r>
              <a:rPr lang="en-US" sz="2800" spc="65" dirty="0">
                <a:solidFill>
                  <a:srgbClr val="C00000"/>
                </a:solidFill>
                <a:latin typeface="Georgia"/>
                <a:cs typeface="Georgia"/>
              </a:rPr>
              <a:t>Open Source Tools</a:t>
            </a:r>
          </a:p>
          <a:p>
            <a:pPr marL="812800" lvl="1" indent="-342900">
              <a:spcBef>
                <a:spcPts val="605"/>
              </a:spcBef>
              <a:buChar char="•"/>
              <a:tabLst>
                <a:tab pos="354965" algn="l"/>
                <a:tab pos="355600" algn="l"/>
                <a:tab pos="2305685" algn="l"/>
              </a:tabLst>
            </a:pPr>
            <a:r>
              <a:rPr lang="en-US" sz="2800" spc="65" dirty="0">
                <a:solidFill>
                  <a:srgbClr val="C00000"/>
                </a:solidFill>
                <a:latin typeface="Georgia"/>
                <a:cs typeface="Georgia"/>
              </a:rPr>
              <a:t>130 nm </a:t>
            </a:r>
            <a:r>
              <a:rPr lang="en-US" sz="2800" spc="65" dirty="0" err="1">
                <a:solidFill>
                  <a:srgbClr val="C00000"/>
                </a:solidFill>
                <a:latin typeface="Georgia"/>
                <a:cs typeface="Georgia"/>
              </a:rPr>
              <a:t>SkyWater</a:t>
            </a:r>
            <a:r>
              <a:rPr lang="en-US" sz="2800" spc="65" dirty="0">
                <a:solidFill>
                  <a:srgbClr val="C00000"/>
                </a:solidFill>
                <a:latin typeface="Georgia"/>
                <a:cs typeface="Georgia"/>
              </a:rPr>
              <a:t> PDK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28CE460-E1BB-4587-BB04-29A8A3EFA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cs typeface="Times New Roman" pitchFamily="18" charset="0"/>
              </a:rPr>
              <a:t>Introduction-Open Source Tools Workshop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4A4D004-A131-49AD-BCAB-12250BC64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CA60B-9110-439D-9286-A1DDBE7B67FC}" type="slidenum">
              <a:rPr lang="en-US" smtClean="0"/>
              <a:pPr/>
              <a:t>6</a:t>
            </a:fld>
            <a:r>
              <a:rPr lang="en-US"/>
              <a:t> of 54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64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 txBox="1">
            <a:spLocks noGrp="1"/>
          </p:cNvSpPr>
          <p:nvPr>
            <p:ph type="title"/>
          </p:nvPr>
        </p:nvSpPr>
        <p:spPr>
          <a:xfrm>
            <a:off x="0" y="227180"/>
            <a:ext cx="12192000" cy="454563"/>
          </a:xfrm>
        </p:spPr>
        <p:txBody>
          <a:bodyPr>
            <a:noAutofit/>
          </a:bodyPr>
          <a:lstStyle/>
          <a:p>
            <a:pPr algn="ctr"/>
            <a:r>
              <a:rPr lang="en-US" altLang="zh-TW" b="1" dirty="0" smtClean="0">
                <a:solidFill>
                  <a:srgbClr val="0033CC"/>
                </a:solidFill>
                <a:latin typeface="Bookman Old Style" panose="02050604050505020204" pitchFamily="18" charset="0"/>
                <a:ea typeface="+mn-ea"/>
                <a:cs typeface="+mn-cs"/>
              </a:rPr>
              <a:t>2021 PICO </a:t>
            </a:r>
            <a:r>
              <a:rPr lang="en-US" altLang="zh-TW" b="1" dirty="0" err="1">
                <a:solidFill>
                  <a:srgbClr val="0033CC"/>
                </a:solidFill>
                <a:latin typeface="Bookman Old Style" panose="02050604050505020204" pitchFamily="18" charset="0"/>
                <a:ea typeface="+mn-ea"/>
                <a:cs typeface="+mn-cs"/>
              </a:rPr>
              <a:t>Tapeout</a:t>
            </a:r>
            <a:r>
              <a:rPr lang="en-US" altLang="zh-TW" b="1" dirty="0">
                <a:solidFill>
                  <a:srgbClr val="0033CC"/>
                </a:solidFill>
                <a:latin typeface="Bookman Old Style" panose="02050604050505020204" pitchFamily="18" charset="0"/>
                <a:ea typeface="+mn-ea"/>
                <a:cs typeface="+mn-cs"/>
              </a:rPr>
              <a:t>: 3 Projects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349911" y="2530669"/>
            <a:ext cx="6542486" cy="3421344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28254" indent="-316531"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327668" algn="l"/>
                <a:tab pos="328254" algn="l"/>
                <a:tab pos="2128378" algn="l"/>
              </a:tabLst>
            </a:pPr>
            <a:r>
              <a:rPr lang="en-US" sz="2000" b="1" kern="0" dirty="0">
                <a:solidFill>
                  <a:srgbClr val="C00000"/>
                </a:solidFill>
                <a:latin typeface="Georgia" panose="02040502050405020303" pitchFamily="18" charset="0"/>
              </a:rPr>
              <a:t>Sub-6 GHz Bidirectional Amplifier:</a:t>
            </a:r>
          </a:p>
          <a:p>
            <a:pPr marL="719515" lvl="1" indent="-285750"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327668" algn="l"/>
                <a:tab pos="328254" algn="l"/>
                <a:tab pos="2128378" algn="l"/>
              </a:tabLst>
            </a:pPr>
            <a:r>
              <a:rPr lang="en-US" sz="1600" b="1" kern="0" spc="60" dirty="0">
                <a:solidFill>
                  <a:sysClr val="windowText" lastClr="000000"/>
                </a:solidFill>
                <a:latin typeface="Georgia" panose="02040502050405020303" pitchFamily="18" charset="0"/>
                <a:cs typeface="Georgia"/>
              </a:rPr>
              <a:t>Application: sub-6 GHz RF front ends</a:t>
            </a:r>
          </a:p>
          <a:p>
            <a:pPr marL="719515" lvl="1" indent="-285750"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327668" algn="l"/>
                <a:tab pos="328254" algn="l"/>
                <a:tab pos="2128378" algn="l"/>
              </a:tabLst>
            </a:pPr>
            <a:r>
              <a:rPr lang="en-US" sz="1600" b="1" kern="0" spc="60" dirty="0">
                <a:solidFill>
                  <a:sysClr val="windowText" lastClr="000000"/>
                </a:solidFill>
                <a:latin typeface="Georgia" panose="02040502050405020303" pitchFamily="18" charset="0"/>
                <a:cs typeface="Georgia"/>
              </a:rPr>
              <a:t>Tools: </a:t>
            </a:r>
            <a:r>
              <a:rPr lang="en-US" sz="1600" b="1" kern="0" spc="60" dirty="0" err="1">
                <a:solidFill>
                  <a:sysClr val="windowText" lastClr="000000"/>
                </a:solidFill>
                <a:latin typeface="Georgia" panose="02040502050405020303" pitchFamily="18" charset="0"/>
                <a:cs typeface="Georgia"/>
              </a:rPr>
              <a:t>Xschem</a:t>
            </a:r>
            <a:r>
              <a:rPr lang="en-US" sz="1600" b="1" kern="0" spc="60" dirty="0">
                <a:solidFill>
                  <a:sysClr val="windowText" lastClr="000000"/>
                </a:solidFill>
                <a:latin typeface="Georgia" panose="02040502050405020303" pitchFamily="18" charset="0"/>
                <a:cs typeface="Georgia"/>
              </a:rPr>
              <a:t>, Ngspice, Magic, Netgen.</a:t>
            </a:r>
          </a:p>
          <a:p>
            <a:pPr marL="433765" lvl="1">
              <a:spcBef>
                <a:spcPts val="300"/>
              </a:spcBef>
              <a:tabLst>
                <a:tab pos="327668" algn="l"/>
                <a:tab pos="328254" algn="l"/>
                <a:tab pos="2128378" algn="l"/>
              </a:tabLst>
            </a:pPr>
            <a:endParaRPr lang="en-US" sz="1400" b="1" kern="0" spc="60" dirty="0">
              <a:solidFill>
                <a:sysClr val="windowText" lastClr="000000"/>
              </a:solidFill>
              <a:latin typeface="Georgia" panose="02040502050405020303" pitchFamily="18" charset="0"/>
              <a:cs typeface="Georgia"/>
            </a:endParaRPr>
          </a:p>
          <a:p>
            <a:pPr marL="328254" indent="-316531"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327668" algn="l"/>
                <a:tab pos="328254" algn="l"/>
                <a:tab pos="2128378" algn="l"/>
              </a:tabLst>
            </a:pPr>
            <a:r>
              <a:rPr lang="en-US" sz="2000" b="1" kern="0" dirty="0">
                <a:solidFill>
                  <a:srgbClr val="C00000"/>
                </a:solidFill>
                <a:latin typeface="Georgia" panose="02040502050405020303" pitchFamily="18" charset="0"/>
              </a:rPr>
              <a:t>Backscattering Integration in WPT: </a:t>
            </a:r>
          </a:p>
          <a:p>
            <a:pPr marL="750296" lvl="1" indent="-316531">
              <a:spcBef>
                <a:spcPts val="300"/>
              </a:spcBef>
              <a:buFontTx/>
              <a:buChar char="•"/>
              <a:tabLst>
                <a:tab pos="327668" algn="l"/>
                <a:tab pos="328254" algn="l"/>
                <a:tab pos="2128378" algn="l"/>
              </a:tabLst>
            </a:pPr>
            <a:r>
              <a:rPr lang="en-US" sz="1600" b="1" kern="0" spc="60" dirty="0">
                <a:solidFill>
                  <a:sysClr val="windowText" lastClr="000000"/>
                </a:solidFill>
                <a:latin typeface="Georgia" panose="02040502050405020303" pitchFamily="18" charset="0"/>
                <a:cs typeface="Georgia"/>
              </a:rPr>
              <a:t>Application: Wireless Power Transfer</a:t>
            </a:r>
          </a:p>
          <a:p>
            <a:pPr marL="719515" lvl="1" indent="-285750"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327668" algn="l"/>
                <a:tab pos="328254" algn="l"/>
                <a:tab pos="2128378" algn="l"/>
              </a:tabLst>
            </a:pPr>
            <a:r>
              <a:rPr lang="en-US" sz="1600" b="1" kern="0" spc="60" dirty="0">
                <a:solidFill>
                  <a:sysClr val="windowText" lastClr="000000"/>
                </a:solidFill>
                <a:latin typeface="Georgia" panose="02040502050405020303" pitchFamily="18" charset="0"/>
                <a:cs typeface="Georgia"/>
              </a:rPr>
              <a:t>Tools: </a:t>
            </a:r>
            <a:r>
              <a:rPr lang="en-US" sz="1600" b="1" kern="0" spc="60" dirty="0" err="1">
                <a:solidFill>
                  <a:sysClr val="windowText" lastClr="000000"/>
                </a:solidFill>
                <a:latin typeface="Georgia" panose="02040502050405020303" pitchFamily="18" charset="0"/>
                <a:cs typeface="Georgia"/>
              </a:rPr>
              <a:t>Xschem</a:t>
            </a:r>
            <a:r>
              <a:rPr lang="en-US" sz="1600" b="1" kern="0" spc="60" dirty="0">
                <a:solidFill>
                  <a:sysClr val="windowText" lastClr="000000"/>
                </a:solidFill>
                <a:latin typeface="Georgia" panose="02040502050405020303" pitchFamily="18" charset="0"/>
                <a:cs typeface="Georgia"/>
              </a:rPr>
              <a:t>, Ngspice, Magic, Netgen,                  ADS( For Inductor Modelling)</a:t>
            </a:r>
          </a:p>
          <a:p>
            <a:pPr marL="433765" lvl="1">
              <a:spcBef>
                <a:spcPts val="300"/>
              </a:spcBef>
              <a:tabLst>
                <a:tab pos="327668" algn="l"/>
                <a:tab pos="328254" algn="l"/>
                <a:tab pos="2128378" algn="l"/>
              </a:tabLst>
            </a:pPr>
            <a:endParaRPr lang="en-US" sz="1400" b="1" kern="0" spc="60" dirty="0">
              <a:solidFill>
                <a:sysClr val="windowText" lastClr="000000"/>
              </a:solidFill>
              <a:latin typeface="Georgia" panose="02040502050405020303" pitchFamily="18" charset="0"/>
              <a:cs typeface="Georgia"/>
            </a:endParaRPr>
          </a:p>
          <a:p>
            <a:pPr marL="328254" indent="-316531"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327668" algn="l"/>
                <a:tab pos="328254" algn="l"/>
                <a:tab pos="2128378" algn="l"/>
              </a:tabLst>
            </a:pPr>
            <a:r>
              <a:rPr lang="en-US" sz="2000" b="1" kern="0" dirty="0">
                <a:solidFill>
                  <a:srgbClr val="C00000"/>
                </a:solidFill>
                <a:latin typeface="Georgia" panose="02040502050405020303" pitchFamily="18" charset="0"/>
              </a:rPr>
              <a:t>64-bit MA Unit:</a:t>
            </a:r>
          </a:p>
          <a:p>
            <a:pPr marL="750296" lvl="1" indent="-316531">
              <a:spcBef>
                <a:spcPts val="300"/>
              </a:spcBef>
              <a:buFontTx/>
              <a:buChar char="•"/>
              <a:tabLst>
                <a:tab pos="327668" algn="l"/>
                <a:tab pos="328254" algn="l"/>
                <a:tab pos="2128378" algn="l"/>
              </a:tabLst>
            </a:pPr>
            <a:r>
              <a:rPr lang="en-US" sz="1600" b="1" kern="0" spc="60" dirty="0">
                <a:solidFill>
                  <a:prstClr val="black"/>
                </a:solidFill>
                <a:latin typeface="Georgia" panose="02040502050405020303" pitchFamily="18" charset="0"/>
                <a:cs typeface="Georgia"/>
              </a:rPr>
              <a:t>Application: ALUs</a:t>
            </a:r>
          </a:p>
          <a:p>
            <a:pPr marL="750296" lvl="1" indent="-316531">
              <a:spcBef>
                <a:spcPts val="300"/>
              </a:spcBef>
              <a:buFontTx/>
              <a:buChar char="•"/>
              <a:tabLst>
                <a:tab pos="327668" algn="l"/>
                <a:tab pos="328254" algn="l"/>
                <a:tab pos="2128378" algn="l"/>
              </a:tabLst>
            </a:pPr>
            <a:r>
              <a:rPr lang="en-US" sz="1600" b="1" kern="0" spc="60" dirty="0">
                <a:solidFill>
                  <a:sysClr val="windowText" lastClr="000000"/>
                </a:solidFill>
                <a:latin typeface="Georgia" panose="02040502050405020303" pitchFamily="18" charset="0"/>
                <a:cs typeface="Georgia"/>
              </a:rPr>
              <a:t>Tools: </a:t>
            </a:r>
            <a:r>
              <a:rPr lang="en-US" sz="1600" b="1" kern="0" spc="60" dirty="0">
                <a:solidFill>
                  <a:prstClr val="black"/>
                </a:solidFill>
                <a:latin typeface="Georgia" panose="02040502050405020303" pitchFamily="18" charset="0"/>
                <a:cs typeface="Georgia"/>
              </a:rPr>
              <a:t>RTL </a:t>
            </a:r>
            <a:r>
              <a:rPr lang="en-US" sz="1600" b="1" kern="0" spc="60" dirty="0" err="1">
                <a:solidFill>
                  <a:prstClr val="black"/>
                </a:solidFill>
                <a:latin typeface="Georgia" panose="02040502050405020303" pitchFamily="18" charset="0"/>
                <a:cs typeface="Georgia"/>
              </a:rPr>
              <a:t>Vivado</a:t>
            </a:r>
            <a:r>
              <a:rPr lang="en-US" sz="1600" b="1" kern="0" spc="60" dirty="0">
                <a:solidFill>
                  <a:prstClr val="black"/>
                </a:solidFill>
                <a:latin typeface="Georgia" panose="02040502050405020303" pitchFamily="18" charset="0"/>
                <a:cs typeface="Georgia"/>
              </a:rPr>
              <a:t>, Cadence Genus and </a:t>
            </a:r>
            <a:r>
              <a:rPr lang="en-US" sz="1600" b="1" kern="0" spc="60" dirty="0" err="1">
                <a:solidFill>
                  <a:prstClr val="black"/>
                </a:solidFill>
                <a:latin typeface="Georgia" panose="02040502050405020303" pitchFamily="18" charset="0"/>
                <a:cs typeface="Georgia"/>
              </a:rPr>
              <a:t>Innovus</a:t>
            </a:r>
            <a:endParaRPr lang="en-US" sz="1600" b="1" kern="0" spc="60" dirty="0">
              <a:solidFill>
                <a:prstClr val="black"/>
              </a:solidFill>
              <a:latin typeface="Georgia" panose="02040502050405020303" pitchFamily="18" charset="0"/>
              <a:cs typeface="Georgi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33400" y="681743"/>
            <a:ext cx="4796355" cy="5626325"/>
            <a:chOff x="1657289" y="622937"/>
            <a:chExt cx="4796355" cy="562632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xmlns="" id="{35A0DFA9-3EDF-4563-9D09-E83CC4572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84773" y="990600"/>
              <a:ext cx="4191000" cy="52578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xmlns="" id="{61E66072-3FFB-4230-AE10-46F8CF1A1939}"/>
                </a:ext>
              </a:extLst>
            </p:cNvPr>
            <p:cNvCxnSpPr>
              <a:cxnSpLocks/>
            </p:cNvCxnSpPr>
            <p:nvPr/>
          </p:nvCxnSpPr>
          <p:spPr>
            <a:xfrm>
              <a:off x="2011912" y="990600"/>
              <a:ext cx="0" cy="525780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7AD2A12A-DD42-4E5E-BC94-5C961DBFAE8A}"/>
                </a:ext>
              </a:extLst>
            </p:cNvPr>
            <p:cNvSpPr/>
            <p:nvPr/>
          </p:nvSpPr>
          <p:spPr>
            <a:xfrm rot="16200000">
              <a:off x="-544422" y="3647441"/>
              <a:ext cx="480353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kern="0" dirty="0">
                  <a:solidFill>
                    <a:srgbClr val="C00000"/>
                  </a:solidFill>
                  <a:latin typeface="+mj-lt"/>
                </a:rPr>
                <a:t>3.52 mm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xmlns="" id="{EC9FC81C-220C-42AF-A6CB-6EDA65082D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80569" y="947815"/>
              <a:ext cx="396240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20B78FBB-D788-476B-BC73-05A4E079A7DD}"/>
                </a:ext>
              </a:extLst>
            </p:cNvPr>
            <p:cNvSpPr/>
            <p:nvPr/>
          </p:nvSpPr>
          <p:spPr>
            <a:xfrm>
              <a:off x="1984544" y="622937"/>
              <a:ext cx="436684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kern="0" dirty="0">
                  <a:solidFill>
                    <a:srgbClr val="C00000"/>
                  </a:solidFill>
                  <a:latin typeface="+mj-lt"/>
                </a:rPr>
                <a:t>2.92 mm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853DE9B0-07B9-48EA-B91C-B4231502AA5D}"/>
                </a:ext>
              </a:extLst>
            </p:cNvPr>
            <p:cNvSpPr/>
            <p:nvPr/>
          </p:nvSpPr>
          <p:spPr>
            <a:xfrm>
              <a:off x="3200400" y="3657600"/>
              <a:ext cx="1981200" cy="11430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rgbClr val="C00000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xmlns="" id="{36A454F8-43D7-4CF3-9C94-028C3A0EF835}"/>
                </a:ext>
              </a:extLst>
            </p:cNvPr>
            <p:cNvSpPr/>
            <p:nvPr/>
          </p:nvSpPr>
          <p:spPr>
            <a:xfrm>
              <a:off x="2440141" y="1730265"/>
              <a:ext cx="3427263" cy="185210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rgbClr val="C00000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xmlns="" id="{5A295D8B-45C0-4D9E-AD58-7DA1A42DEAE9}"/>
                </a:ext>
              </a:extLst>
            </p:cNvPr>
            <p:cNvSpPr/>
            <p:nvPr/>
          </p:nvSpPr>
          <p:spPr>
            <a:xfrm>
              <a:off x="5219412" y="1330159"/>
              <a:ext cx="457199" cy="400111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rgbClr val="C00000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1F7BAC73-172B-4C76-B431-6242A7EE3250}"/>
                </a:ext>
              </a:extLst>
            </p:cNvPr>
            <p:cNvSpPr txBox="1"/>
            <p:nvPr/>
          </p:nvSpPr>
          <p:spPr>
            <a:xfrm>
              <a:off x="3469431" y="3982480"/>
              <a:ext cx="12907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Georgia" panose="02040502050405020303" pitchFamily="18" charset="0"/>
                </a:rPr>
                <a:t>MA Unit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1C40BDD3-0BB1-44D6-B66B-C9C4AEA057F2}"/>
                </a:ext>
              </a:extLst>
            </p:cNvPr>
            <p:cNvSpPr txBox="1"/>
            <p:nvPr/>
          </p:nvSpPr>
          <p:spPr>
            <a:xfrm>
              <a:off x="4153772" y="2590800"/>
              <a:ext cx="8274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Georgia" panose="02040502050405020303" pitchFamily="18" charset="0"/>
                </a:rPr>
                <a:t>WPT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DAB3408E-2160-4268-8D06-FEA2F13FEB30}"/>
                </a:ext>
              </a:extLst>
            </p:cNvPr>
            <p:cNvSpPr txBox="1"/>
            <p:nvPr/>
          </p:nvSpPr>
          <p:spPr>
            <a:xfrm>
              <a:off x="5667851" y="1308763"/>
              <a:ext cx="7857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Georgia" panose="02040502050405020303" pitchFamily="18" charset="0"/>
                </a:rPr>
                <a:t>BDA</a:t>
              </a: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D49E581-C650-4A42-9A1E-2CF4A16F8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cs typeface="Times New Roman" pitchFamily="18" charset="0"/>
              </a:rPr>
              <a:t>Introduction-Open Source Tools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0AC287F-FD77-427E-8546-3EC09CDF4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CA60B-9110-439D-9286-A1DDBE7B67FC}" type="slidenum">
              <a:rPr lang="en-US" smtClean="0"/>
              <a:pPr/>
              <a:t>7</a:t>
            </a:fld>
            <a:r>
              <a:rPr lang="en-US"/>
              <a:t> of 54 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631408" y="1388965"/>
            <a:ext cx="5462689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723" algn="ctr">
              <a:spcBef>
                <a:spcPts val="300"/>
              </a:spcBef>
              <a:tabLst>
                <a:tab pos="327668" algn="l"/>
                <a:tab pos="328254" algn="l"/>
                <a:tab pos="2128378" algn="l"/>
              </a:tabLst>
            </a:pPr>
            <a:r>
              <a:rPr lang="en-US" b="1" kern="0" dirty="0">
                <a:solidFill>
                  <a:srgbClr val="0033CC"/>
                </a:solidFill>
                <a:latin typeface="Georgia" panose="02040502050405020303" pitchFamily="18" charset="0"/>
              </a:rPr>
              <a:t>The </a:t>
            </a:r>
            <a:r>
              <a:rPr lang="en-US" b="1" kern="0" dirty="0" err="1">
                <a:solidFill>
                  <a:srgbClr val="0033CC"/>
                </a:solidFill>
                <a:latin typeface="Georgia" panose="02040502050405020303" pitchFamily="18" charset="0"/>
              </a:rPr>
              <a:t>SkyWater</a:t>
            </a:r>
            <a:r>
              <a:rPr lang="en-US" b="1" kern="0" dirty="0">
                <a:solidFill>
                  <a:srgbClr val="0033CC"/>
                </a:solidFill>
                <a:latin typeface="Georgia" panose="02040502050405020303" pitchFamily="18" charset="0"/>
              </a:rPr>
              <a:t> Open Source </a:t>
            </a:r>
            <a:r>
              <a:rPr lang="en-US" b="1" kern="0" dirty="0" err="1" smtClean="0">
                <a:solidFill>
                  <a:srgbClr val="0033CC"/>
                </a:solidFill>
                <a:latin typeface="Georgia" panose="02040502050405020303" pitchFamily="18" charset="0"/>
              </a:rPr>
              <a:t>SKY130</a:t>
            </a:r>
            <a:r>
              <a:rPr lang="en-US" b="1" kern="0" dirty="0" smtClean="0">
                <a:solidFill>
                  <a:srgbClr val="0033CC"/>
                </a:solidFill>
                <a:latin typeface="Georgia" panose="02040502050405020303" pitchFamily="18" charset="0"/>
              </a:rPr>
              <a:t> </a:t>
            </a:r>
            <a:r>
              <a:rPr lang="en-US" b="1" kern="0" dirty="0" err="1" smtClean="0">
                <a:solidFill>
                  <a:srgbClr val="0033CC"/>
                </a:solidFill>
                <a:latin typeface="Georgia" panose="02040502050405020303" pitchFamily="18" charset="0"/>
              </a:rPr>
              <a:t>PDK</a:t>
            </a:r>
            <a:endParaRPr lang="en-US" b="1" kern="0" dirty="0" smtClean="0">
              <a:solidFill>
                <a:srgbClr val="0033CC"/>
              </a:solidFill>
              <a:latin typeface="Georgia" panose="02040502050405020303" pitchFamily="18" charset="0"/>
            </a:endParaRPr>
          </a:p>
          <a:p>
            <a:pPr marL="11723" algn="ctr">
              <a:spcBef>
                <a:spcPts val="300"/>
              </a:spcBef>
              <a:tabLst>
                <a:tab pos="327668" algn="l"/>
                <a:tab pos="328254" algn="l"/>
                <a:tab pos="2128378" algn="l"/>
              </a:tabLst>
            </a:pPr>
            <a:r>
              <a:rPr lang="en-US" b="1" kern="0" dirty="0" smtClean="0">
                <a:solidFill>
                  <a:srgbClr val="0033CC"/>
                </a:solidFill>
                <a:latin typeface="Georgia" panose="02040502050405020303" pitchFamily="18" charset="0"/>
              </a:rPr>
              <a:t>Actually its </a:t>
            </a:r>
            <a:r>
              <a:rPr lang="en-US" b="1" kern="0" dirty="0" err="1" smtClean="0">
                <a:solidFill>
                  <a:srgbClr val="0033CC"/>
                </a:solidFill>
                <a:latin typeface="Georgia" panose="02040502050405020303" pitchFamily="18" charset="0"/>
              </a:rPr>
              <a:t>150nm</a:t>
            </a:r>
            <a:r>
              <a:rPr lang="en-US" b="1" kern="0" dirty="0" smtClean="0">
                <a:solidFill>
                  <a:srgbClr val="0033CC"/>
                </a:solidFill>
                <a:latin typeface="Georgia" panose="02040502050405020303" pitchFamily="18" charset="0"/>
              </a:rPr>
              <a:t> Technology</a:t>
            </a:r>
            <a:endParaRPr lang="en-US" b="1" kern="0" dirty="0">
              <a:solidFill>
                <a:srgbClr val="0033CC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42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 txBox="1">
            <a:spLocks noGrp="1"/>
          </p:cNvSpPr>
          <p:nvPr>
            <p:ph type="title"/>
          </p:nvPr>
        </p:nvSpPr>
        <p:spPr>
          <a:xfrm>
            <a:off x="1524000" y="227180"/>
            <a:ext cx="9144000" cy="454563"/>
          </a:xfrm>
        </p:spPr>
        <p:txBody>
          <a:bodyPr>
            <a:noAutofit/>
          </a:bodyPr>
          <a:lstStyle/>
          <a:p>
            <a:pPr algn="ctr"/>
            <a:r>
              <a:rPr lang="en-US" altLang="zh-TW" b="1" dirty="0" smtClean="0">
                <a:solidFill>
                  <a:srgbClr val="0033CC"/>
                </a:solidFill>
                <a:latin typeface="Bookman Old Style" panose="02050604050505020204" pitchFamily="18" charset="0"/>
                <a:ea typeface="+mn-ea"/>
                <a:cs typeface="+mn-cs"/>
              </a:rPr>
              <a:t>2021 Kamal-1</a:t>
            </a:r>
            <a:r>
              <a:rPr lang="en-US" altLang="zh-TW" b="1" dirty="0">
                <a:solidFill>
                  <a:srgbClr val="0033CC"/>
                </a:solidFill>
                <a:latin typeface="Bookman Old Style" panose="02050604050505020204" pitchFamily="18" charset="0"/>
                <a:ea typeface="+mn-ea"/>
                <a:cs typeface="+mn-cs"/>
              </a:rPr>
              <a:t>: 4 Projects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95344"/>
            <a:ext cx="5502407" cy="5609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Content Placeholder 2"/>
          <p:cNvSpPr txBox="1">
            <a:spLocks/>
          </p:cNvSpPr>
          <p:nvPr/>
        </p:nvSpPr>
        <p:spPr>
          <a:xfrm>
            <a:off x="5774387" y="2200098"/>
            <a:ext cx="5667862" cy="4114800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28254" indent="-316531">
              <a:spcBef>
                <a:spcPts val="300"/>
              </a:spcBef>
              <a:buFontTx/>
              <a:buChar char="•"/>
              <a:tabLst>
                <a:tab pos="327668" algn="l"/>
                <a:tab pos="328254" algn="l"/>
                <a:tab pos="2128378" algn="l"/>
              </a:tabLst>
            </a:pPr>
            <a:r>
              <a:rPr lang="en-US" sz="2000" b="1" kern="0" dirty="0">
                <a:solidFill>
                  <a:srgbClr val="C00000"/>
                </a:solidFill>
                <a:latin typeface="Georgia" panose="02040502050405020303" pitchFamily="18" charset="0"/>
              </a:rPr>
              <a:t>Fault-Tolerant </a:t>
            </a:r>
            <a:r>
              <a:rPr lang="en-US" sz="2000" b="1" kern="0" dirty="0" err="1">
                <a:solidFill>
                  <a:srgbClr val="C00000"/>
                </a:solidFill>
                <a:latin typeface="Georgia" panose="02040502050405020303" pitchFamily="18" charset="0"/>
              </a:rPr>
              <a:t>CLB</a:t>
            </a:r>
            <a:r>
              <a:rPr lang="en-US" sz="2000" b="1" kern="0" dirty="0">
                <a:solidFill>
                  <a:srgbClr val="C00000"/>
                </a:solidFill>
                <a:latin typeface="Georgia" panose="02040502050405020303" pitchFamily="18" charset="0"/>
              </a:rPr>
              <a:t>:</a:t>
            </a:r>
          </a:p>
          <a:p>
            <a:pPr marL="750296" lvl="1" indent="-316531">
              <a:spcBef>
                <a:spcPts val="300"/>
              </a:spcBef>
              <a:buFontTx/>
              <a:buChar char="•"/>
              <a:tabLst>
                <a:tab pos="327668" algn="l"/>
                <a:tab pos="328254" algn="l"/>
                <a:tab pos="2128378" algn="l"/>
              </a:tabLst>
            </a:pPr>
            <a:r>
              <a:rPr lang="en-US" sz="1400" b="1" kern="0" spc="60" dirty="0">
                <a:solidFill>
                  <a:sysClr val="windowText" lastClr="000000"/>
                </a:solidFill>
                <a:latin typeface="Georgia"/>
                <a:cs typeface="Georgia"/>
              </a:rPr>
              <a:t>Application: Radiation-hard space electronics</a:t>
            </a:r>
          </a:p>
          <a:p>
            <a:pPr marL="750296" lvl="1" indent="-316531">
              <a:spcBef>
                <a:spcPts val="300"/>
              </a:spcBef>
              <a:buFontTx/>
              <a:buChar char="•"/>
              <a:tabLst>
                <a:tab pos="327668" algn="l"/>
                <a:tab pos="328254" algn="l"/>
                <a:tab pos="2128378" algn="l"/>
              </a:tabLst>
            </a:pPr>
            <a:r>
              <a:rPr lang="en-US" sz="1400" b="1" kern="0" spc="60" dirty="0">
                <a:solidFill>
                  <a:sysClr val="windowText" lastClr="000000"/>
                </a:solidFill>
                <a:latin typeface="Georgia"/>
                <a:cs typeface="Georgia"/>
              </a:rPr>
              <a:t>Cadence RTL Process </a:t>
            </a:r>
          </a:p>
          <a:p>
            <a:pPr marL="328254" indent="-316531">
              <a:spcBef>
                <a:spcPts val="300"/>
              </a:spcBef>
              <a:buFontTx/>
              <a:buChar char="•"/>
              <a:tabLst>
                <a:tab pos="327668" algn="l"/>
                <a:tab pos="328254" algn="l"/>
                <a:tab pos="2128378" algn="l"/>
              </a:tabLst>
            </a:pPr>
            <a:r>
              <a:rPr lang="en-US" sz="2000" b="1" kern="0" dirty="0">
                <a:solidFill>
                  <a:srgbClr val="C00000"/>
                </a:solidFill>
                <a:latin typeface="Georgia" panose="02040502050405020303" pitchFamily="18" charset="0"/>
              </a:rPr>
              <a:t>Approximate </a:t>
            </a:r>
            <a:r>
              <a:rPr lang="en-US" sz="2000" b="1" kern="0" dirty="0" err="1">
                <a:solidFill>
                  <a:srgbClr val="C00000"/>
                </a:solidFill>
                <a:latin typeface="Georgia" panose="02040502050405020303" pitchFamily="18" charset="0"/>
              </a:rPr>
              <a:t>ALU</a:t>
            </a:r>
            <a:r>
              <a:rPr lang="en-US" sz="2000" b="1" kern="0" dirty="0">
                <a:solidFill>
                  <a:srgbClr val="C00000"/>
                </a:solidFill>
                <a:latin typeface="Georgia" panose="02040502050405020303" pitchFamily="18" charset="0"/>
              </a:rPr>
              <a:t>:</a:t>
            </a:r>
          </a:p>
          <a:p>
            <a:pPr marL="750296" lvl="1" indent="-316531">
              <a:spcBef>
                <a:spcPts val="300"/>
              </a:spcBef>
              <a:buFontTx/>
              <a:buChar char="•"/>
              <a:tabLst>
                <a:tab pos="327668" algn="l"/>
                <a:tab pos="328254" algn="l"/>
                <a:tab pos="2128378" algn="l"/>
              </a:tabLst>
            </a:pPr>
            <a:r>
              <a:rPr lang="en-US" sz="1400" b="1" kern="0" spc="60" dirty="0">
                <a:solidFill>
                  <a:sysClr val="windowText" lastClr="000000"/>
                </a:solidFill>
                <a:latin typeface="Georgia"/>
                <a:cs typeface="Georgia"/>
              </a:rPr>
              <a:t>Application: Image Processing</a:t>
            </a:r>
          </a:p>
          <a:p>
            <a:pPr marL="750296" lvl="1" indent="-316531">
              <a:spcBef>
                <a:spcPts val="300"/>
              </a:spcBef>
              <a:buFontTx/>
              <a:buChar char="•"/>
              <a:tabLst>
                <a:tab pos="327668" algn="l"/>
                <a:tab pos="328254" algn="l"/>
                <a:tab pos="2128378" algn="l"/>
              </a:tabLst>
            </a:pPr>
            <a:r>
              <a:rPr lang="en-US" sz="1400" b="1" kern="0" spc="60" dirty="0">
                <a:solidFill>
                  <a:sysClr val="windowText" lastClr="000000"/>
                </a:solidFill>
                <a:latin typeface="Georgia"/>
                <a:cs typeface="Georgia"/>
              </a:rPr>
              <a:t>Cadence RTL Process for Design</a:t>
            </a:r>
          </a:p>
          <a:p>
            <a:pPr marL="328254" indent="-316531">
              <a:spcBef>
                <a:spcPts val="300"/>
              </a:spcBef>
              <a:buFontTx/>
              <a:buChar char="•"/>
              <a:tabLst>
                <a:tab pos="327668" algn="l"/>
                <a:tab pos="328254" algn="l"/>
                <a:tab pos="2128378" algn="l"/>
              </a:tabLst>
            </a:pPr>
            <a:r>
              <a:rPr lang="en-US" sz="2000" b="1" kern="0" dirty="0">
                <a:solidFill>
                  <a:srgbClr val="C00000"/>
                </a:solidFill>
                <a:latin typeface="Georgia" panose="02040502050405020303" pitchFamily="18" charset="0"/>
              </a:rPr>
              <a:t>Hardware </a:t>
            </a:r>
            <a:r>
              <a:rPr lang="en-US" sz="2000" b="1" kern="0" dirty="0" err="1">
                <a:solidFill>
                  <a:srgbClr val="C00000"/>
                </a:solidFill>
                <a:latin typeface="Georgia" panose="02040502050405020303" pitchFamily="18" charset="0"/>
              </a:rPr>
              <a:t>TRNG</a:t>
            </a:r>
            <a:r>
              <a:rPr lang="en-US" sz="2000" b="1" kern="0" dirty="0">
                <a:solidFill>
                  <a:srgbClr val="C00000"/>
                </a:solidFill>
                <a:latin typeface="Georgia" panose="02040502050405020303" pitchFamily="18" charset="0"/>
              </a:rPr>
              <a:t>: </a:t>
            </a:r>
          </a:p>
          <a:p>
            <a:pPr marL="750296" lvl="1" indent="-316531">
              <a:spcBef>
                <a:spcPts val="300"/>
              </a:spcBef>
              <a:buFontTx/>
              <a:buChar char="•"/>
              <a:tabLst>
                <a:tab pos="327668" algn="l"/>
                <a:tab pos="328254" algn="l"/>
                <a:tab pos="2128378" algn="l"/>
              </a:tabLst>
            </a:pPr>
            <a:r>
              <a:rPr lang="en-US" sz="1400" b="1" kern="0" spc="60" dirty="0">
                <a:solidFill>
                  <a:sysClr val="windowText" lastClr="000000"/>
                </a:solidFill>
                <a:latin typeface="Georgia"/>
                <a:cs typeface="Georgia"/>
              </a:rPr>
              <a:t>Application: Cryptography and </a:t>
            </a:r>
            <a:r>
              <a:rPr lang="en-US" sz="1400" b="1" kern="0" spc="60" dirty="0" err="1">
                <a:solidFill>
                  <a:sysClr val="windowText" lastClr="000000"/>
                </a:solidFill>
                <a:latin typeface="Georgia"/>
                <a:cs typeface="Georgia"/>
              </a:rPr>
              <a:t>5G</a:t>
            </a:r>
            <a:r>
              <a:rPr lang="en-US" sz="1400" b="1" kern="0" spc="60" dirty="0">
                <a:solidFill>
                  <a:sysClr val="windowText" lastClr="000000"/>
                </a:solidFill>
                <a:latin typeface="Georgia"/>
                <a:cs typeface="Georgia"/>
              </a:rPr>
              <a:t> systems  </a:t>
            </a:r>
          </a:p>
          <a:p>
            <a:pPr marL="750296" lvl="1" indent="-316531">
              <a:spcBef>
                <a:spcPts val="300"/>
              </a:spcBef>
              <a:buFontTx/>
              <a:buChar char="•"/>
              <a:tabLst>
                <a:tab pos="327668" algn="l"/>
                <a:tab pos="328254" algn="l"/>
                <a:tab pos="2128378" algn="l"/>
              </a:tabLst>
            </a:pPr>
            <a:r>
              <a:rPr lang="en-US" sz="1400" b="1" kern="0" spc="60" dirty="0">
                <a:solidFill>
                  <a:sysClr val="windowText" lastClr="000000"/>
                </a:solidFill>
                <a:latin typeface="Georgia"/>
                <a:cs typeface="Georgia"/>
              </a:rPr>
              <a:t>Analog Blocks Design: Cadence ADE, Digital Filters Design : Cadence </a:t>
            </a:r>
            <a:r>
              <a:rPr lang="en-US" sz="1400" b="1" kern="0" spc="60" dirty="0" err="1">
                <a:solidFill>
                  <a:sysClr val="windowText" lastClr="000000"/>
                </a:solidFill>
                <a:latin typeface="Georgia"/>
                <a:cs typeface="Georgia"/>
              </a:rPr>
              <a:t>RTL</a:t>
            </a:r>
            <a:r>
              <a:rPr lang="en-US" sz="1400" b="1" kern="0" spc="60" dirty="0">
                <a:solidFill>
                  <a:sysClr val="windowText" lastClr="000000"/>
                </a:solidFill>
                <a:latin typeface="Georgia"/>
                <a:cs typeface="Georgia"/>
              </a:rPr>
              <a:t> </a:t>
            </a:r>
          </a:p>
          <a:p>
            <a:pPr marL="328254" indent="-316531">
              <a:spcBef>
                <a:spcPts val="300"/>
              </a:spcBef>
              <a:buFontTx/>
              <a:buChar char="•"/>
              <a:tabLst>
                <a:tab pos="327668" algn="l"/>
                <a:tab pos="328254" algn="l"/>
                <a:tab pos="2128378" algn="l"/>
              </a:tabLst>
            </a:pPr>
            <a:r>
              <a:rPr lang="en-US" sz="2000" b="1" kern="0" dirty="0" err="1">
                <a:solidFill>
                  <a:srgbClr val="C00000"/>
                </a:solidFill>
                <a:latin typeface="Georgia" panose="02040502050405020303" pitchFamily="18" charset="0"/>
              </a:rPr>
              <a:t>mmwave</a:t>
            </a:r>
            <a:r>
              <a:rPr lang="en-US" sz="2000" b="1" kern="0" dirty="0">
                <a:solidFill>
                  <a:srgbClr val="C00000"/>
                </a:solidFill>
                <a:latin typeface="Georgia" panose="02040502050405020303" pitchFamily="18" charset="0"/>
              </a:rPr>
              <a:t> </a:t>
            </a:r>
            <a:r>
              <a:rPr lang="en-US" sz="2000" b="1" kern="0" dirty="0" err="1">
                <a:solidFill>
                  <a:srgbClr val="C00000"/>
                </a:solidFill>
                <a:latin typeface="Georgia" panose="02040502050405020303" pitchFamily="18" charset="0"/>
              </a:rPr>
              <a:t>LNA</a:t>
            </a:r>
            <a:r>
              <a:rPr lang="en-US" sz="2000" b="1" kern="0" dirty="0">
                <a:solidFill>
                  <a:srgbClr val="C00000"/>
                </a:solidFill>
                <a:latin typeface="Georgia" panose="02040502050405020303" pitchFamily="18" charset="0"/>
              </a:rPr>
              <a:t>: </a:t>
            </a:r>
          </a:p>
          <a:p>
            <a:pPr marL="750296" lvl="1" indent="-316531">
              <a:spcBef>
                <a:spcPts val="300"/>
              </a:spcBef>
              <a:buFontTx/>
              <a:buChar char="•"/>
              <a:tabLst>
                <a:tab pos="327668" algn="l"/>
                <a:tab pos="328254" algn="l"/>
                <a:tab pos="2128378" algn="l"/>
              </a:tabLst>
            </a:pPr>
            <a:r>
              <a:rPr lang="en-US" sz="1400" b="1" kern="0" spc="60" dirty="0">
                <a:solidFill>
                  <a:sysClr val="windowText" lastClr="000000"/>
                </a:solidFill>
                <a:latin typeface="Georgia"/>
                <a:cs typeface="Georgia"/>
              </a:rPr>
              <a:t>Application: </a:t>
            </a:r>
            <a:r>
              <a:rPr lang="en-US" sz="1400" b="1" kern="0" spc="60" dirty="0" err="1">
                <a:solidFill>
                  <a:sysClr val="windowText" lastClr="000000"/>
                </a:solidFill>
                <a:latin typeface="Georgia"/>
                <a:cs typeface="Georgia"/>
              </a:rPr>
              <a:t>5G</a:t>
            </a:r>
            <a:r>
              <a:rPr lang="en-US" sz="1400" b="1" kern="0" spc="60" dirty="0">
                <a:solidFill>
                  <a:sysClr val="windowText" lastClr="000000"/>
                </a:solidFill>
                <a:latin typeface="Georgia"/>
                <a:cs typeface="Georgia"/>
              </a:rPr>
              <a:t> systems  </a:t>
            </a:r>
          </a:p>
          <a:p>
            <a:pPr marL="750296" lvl="1" indent="-316531">
              <a:spcBef>
                <a:spcPts val="300"/>
              </a:spcBef>
              <a:buFontTx/>
              <a:buChar char="•"/>
              <a:tabLst>
                <a:tab pos="327668" algn="l"/>
                <a:tab pos="328254" algn="l"/>
                <a:tab pos="2128378" algn="l"/>
              </a:tabLst>
            </a:pPr>
            <a:r>
              <a:rPr lang="en-US" sz="1400" b="1" kern="0" spc="60" dirty="0">
                <a:solidFill>
                  <a:sysClr val="windowText" lastClr="000000"/>
                </a:solidFill>
                <a:latin typeface="Georgia"/>
                <a:cs typeface="Georgia"/>
              </a:rPr>
              <a:t>28-32 GHZ</a:t>
            </a:r>
          </a:p>
          <a:p>
            <a:pPr marL="750296" lvl="1" indent="-316531">
              <a:spcBef>
                <a:spcPts val="300"/>
              </a:spcBef>
              <a:buFontTx/>
              <a:buChar char="•"/>
              <a:tabLst>
                <a:tab pos="327668" algn="l"/>
                <a:tab pos="328254" algn="l"/>
                <a:tab pos="2128378" algn="l"/>
              </a:tabLst>
            </a:pPr>
            <a:r>
              <a:rPr lang="en-US" sz="1400" b="1" kern="0" spc="60" dirty="0">
                <a:solidFill>
                  <a:sysClr val="windowText" lastClr="000000"/>
                </a:solidFill>
                <a:latin typeface="Georgia" panose="02040502050405020303" pitchFamily="18" charset="0"/>
                <a:cs typeface="Georgia"/>
              </a:rPr>
              <a:t>Analog Blocks Design: Cadence ADE</a:t>
            </a:r>
          </a:p>
          <a:p>
            <a:pPr marL="750296" lvl="1" indent="-316531">
              <a:spcBef>
                <a:spcPts val="300"/>
              </a:spcBef>
              <a:buFontTx/>
              <a:buChar char="•"/>
              <a:tabLst>
                <a:tab pos="327668" algn="l"/>
                <a:tab pos="328254" algn="l"/>
                <a:tab pos="2128378" algn="l"/>
              </a:tabLst>
            </a:pPr>
            <a:r>
              <a:rPr lang="en-US" sz="1400" b="1" kern="0" spc="60" dirty="0" err="1">
                <a:solidFill>
                  <a:sysClr val="windowText" lastClr="000000"/>
                </a:solidFill>
                <a:latin typeface="Georgia" panose="02040502050405020303" pitchFamily="18" charset="0"/>
                <a:cs typeface="Georgia"/>
              </a:rPr>
              <a:t>RF</a:t>
            </a:r>
            <a:r>
              <a:rPr lang="en-US" sz="1400" b="1" kern="0" spc="60" dirty="0">
                <a:solidFill>
                  <a:sysClr val="windowText" lastClr="000000"/>
                </a:solidFill>
                <a:latin typeface="Georgia" panose="02040502050405020303" pitchFamily="18" charset="0"/>
                <a:cs typeface="Georgia"/>
              </a:rPr>
              <a:t> Modeling: </a:t>
            </a:r>
            <a:r>
              <a:rPr lang="en-US" sz="1400" b="1" kern="0" spc="60" dirty="0" err="1">
                <a:solidFill>
                  <a:sysClr val="windowText" lastClr="000000"/>
                </a:solidFill>
                <a:latin typeface="Georgia" panose="02040502050405020303" pitchFamily="18" charset="0"/>
                <a:cs typeface="Georgia"/>
              </a:rPr>
              <a:t>RF</a:t>
            </a:r>
            <a:r>
              <a:rPr lang="en-US" sz="1400" b="1" kern="0" spc="60" dirty="0">
                <a:solidFill>
                  <a:sysClr val="windowText" lastClr="000000"/>
                </a:solidFill>
                <a:latin typeface="Georgia" panose="02040502050405020303" pitchFamily="18" charset="0"/>
                <a:cs typeface="Georgia"/>
              </a:rPr>
              <a:t> Pro in Cadence Virtuoso</a:t>
            </a:r>
          </a:p>
          <a:p>
            <a:pPr marL="750296" lvl="1" indent="-316531">
              <a:spcBef>
                <a:spcPts val="300"/>
              </a:spcBef>
              <a:buFontTx/>
              <a:buChar char="•"/>
              <a:tabLst>
                <a:tab pos="327668" algn="l"/>
                <a:tab pos="328254" algn="l"/>
                <a:tab pos="2128378" algn="l"/>
              </a:tabLst>
            </a:pPr>
            <a:endParaRPr lang="en-US" sz="1400" b="1" kern="0" spc="60" dirty="0">
              <a:solidFill>
                <a:sysClr val="windowText" lastClr="000000"/>
              </a:solidFill>
              <a:latin typeface="Georgia"/>
              <a:cs typeface="Georgia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3B834B8-14BA-49F2-8E5B-A8A23811C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cs typeface="Times New Roman" pitchFamily="18" charset="0"/>
              </a:rPr>
              <a:t>Introduction-Open Source Tools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B056419-C881-4B56-AA9D-234313B56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CA60B-9110-439D-9286-A1DDBE7B67FC}" type="slidenum">
              <a:rPr lang="en-US" smtClean="0"/>
              <a:pPr/>
              <a:t>8</a:t>
            </a:fld>
            <a:r>
              <a:rPr lang="en-US"/>
              <a:t> of 54 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t="21124" r="23607" b="3062"/>
          <a:stretch/>
        </p:blipFill>
        <p:spPr>
          <a:xfrm>
            <a:off x="6406991" y="859725"/>
            <a:ext cx="3056636" cy="125597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3" name="Rectangle 12"/>
          <p:cNvSpPr/>
          <p:nvPr/>
        </p:nvSpPr>
        <p:spPr>
          <a:xfrm>
            <a:off x="9672801" y="1132336"/>
            <a:ext cx="1733488" cy="684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723" algn="ctr">
              <a:spcBef>
                <a:spcPts val="300"/>
              </a:spcBef>
              <a:tabLst>
                <a:tab pos="327668" algn="l"/>
                <a:tab pos="328254" algn="l"/>
                <a:tab pos="2128378" algn="l"/>
              </a:tabLst>
            </a:pPr>
            <a:r>
              <a:rPr lang="en-US" b="1" kern="0" dirty="0" err="1" smtClean="0">
                <a:solidFill>
                  <a:srgbClr val="0033CC"/>
                </a:solidFill>
                <a:latin typeface="Georgia" panose="02040502050405020303" pitchFamily="18" charset="0"/>
              </a:rPr>
              <a:t>TSMC</a:t>
            </a:r>
            <a:r>
              <a:rPr lang="en-US" b="1" kern="0" dirty="0" smtClean="0">
                <a:solidFill>
                  <a:srgbClr val="0033CC"/>
                </a:solidFill>
                <a:latin typeface="Georgia" panose="02040502050405020303" pitchFamily="18" charset="0"/>
              </a:rPr>
              <a:t> </a:t>
            </a:r>
          </a:p>
          <a:p>
            <a:pPr marL="11723" algn="ctr">
              <a:spcBef>
                <a:spcPts val="300"/>
              </a:spcBef>
              <a:tabLst>
                <a:tab pos="327668" algn="l"/>
                <a:tab pos="328254" algn="l"/>
                <a:tab pos="2128378" algn="l"/>
              </a:tabLst>
            </a:pPr>
            <a:r>
              <a:rPr lang="en-US" b="1" kern="0" dirty="0" err="1" smtClean="0">
                <a:solidFill>
                  <a:srgbClr val="0033CC"/>
                </a:solidFill>
                <a:latin typeface="Georgia" panose="02040502050405020303" pitchFamily="18" charset="0"/>
              </a:rPr>
              <a:t>65nm</a:t>
            </a:r>
            <a:r>
              <a:rPr lang="en-US" b="1" kern="0" dirty="0" smtClean="0">
                <a:solidFill>
                  <a:srgbClr val="0033CC"/>
                </a:solidFill>
                <a:latin typeface="Georgia" panose="02040502050405020303" pitchFamily="18" charset="0"/>
              </a:rPr>
              <a:t> </a:t>
            </a:r>
            <a:r>
              <a:rPr lang="en-US" b="1" kern="0" dirty="0" err="1" smtClean="0">
                <a:solidFill>
                  <a:srgbClr val="0033CC"/>
                </a:solidFill>
                <a:latin typeface="Georgia" panose="02040502050405020303" pitchFamily="18" charset="0"/>
              </a:rPr>
              <a:t>CMOS</a:t>
            </a:r>
            <a:r>
              <a:rPr lang="en-US" b="1" kern="0" dirty="0" smtClean="0">
                <a:solidFill>
                  <a:srgbClr val="0033CC"/>
                </a:solidFill>
                <a:latin typeface="Georgia" panose="02040502050405020303" pitchFamily="18" charset="0"/>
              </a:rPr>
              <a:t> </a:t>
            </a:r>
            <a:endParaRPr lang="en-US" b="1" kern="0" dirty="0">
              <a:solidFill>
                <a:srgbClr val="0033CC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6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 txBox="1">
            <a:spLocks noGrp="1"/>
          </p:cNvSpPr>
          <p:nvPr>
            <p:ph type="title"/>
          </p:nvPr>
        </p:nvSpPr>
        <p:spPr>
          <a:xfrm>
            <a:off x="1524000" y="227180"/>
            <a:ext cx="9144000" cy="454563"/>
          </a:xfrm>
        </p:spPr>
        <p:txBody>
          <a:bodyPr>
            <a:noAutofit/>
          </a:bodyPr>
          <a:lstStyle/>
          <a:p>
            <a:pPr algn="ctr"/>
            <a:r>
              <a:rPr lang="en-US" altLang="zh-TW" b="1" dirty="0" smtClean="0">
                <a:solidFill>
                  <a:srgbClr val="0033CC"/>
                </a:solidFill>
                <a:latin typeface="Bookman Old Style" panose="02050604050505020204" pitchFamily="18" charset="0"/>
                <a:ea typeface="+mn-ea"/>
                <a:cs typeface="+mn-cs"/>
              </a:rPr>
              <a:t>2022 Kamal-2</a:t>
            </a:r>
            <a:r>
              <a:rPr lang="en-US" altLang="zh-TW" b="1" dirty="0">
                <a:solidFill>
                  <a:srgbClr val="0033CC"/>
                </a:solidFill>
                <a:latin typeface="Bookman Old Style" panose="02050604050505020204" pitchFamily="18" charset="0"/>
                <a:ea typeface="+mn-ea"/>
                <a:cs typeface="+mn-cs"/>
              </a:rPr>
              <a:t>: 4 Projects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925358" y="2319532"/>
            <a:ext cx="5658012" cy="4027427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28254" indent="-316531"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327668" algn="l"/>
                <a:tab pos="328254" algn="l"/>
                <a:tab pos="2128378" algn="l"/>
              </a:tabLst>
            </a:pPr>
            <a:r>
              <a:rPr lang="en-US" sz="2000" b="1" kern="0" dirty="0" err="1">
                <a:solidFill>
                  <a:srgbClr val="C00000"/>
                </a:solidFill>
                <a:latin typeface="Georgia" panose="02040502050405020303" pitchFamily="18" charset="0"/>
              </a:rPr>
              <a:t>TENG</a:t>
            </a:r>
            <a:r>
              <a:rPr lang="en-US" sz="2000" b="1" kern="0" dirty="0">
                <a:solidFill>
                  <a:srgbClr val="C00000"/>
                </a:solidFill>
                <a:latin typeface="Georgia" panose="02040502050405020303" pitchFamily="18" charset="0"/>
              </a:rPr>
              <a:t> Harvester:</a:t>
            </a:r>
          </a:p>
          <a:p>
            <a:pPr marL="719515" lvl="1" indent="-285750"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327668" algn="l"/>
                <a:tab pos="328254" algn="l"/>
                <a:tab pos="2128378" algn="l"/>
              </a:tabLst>
            </a:pPr>
            <a:r>
              <a:rPr lang="en-US" sz="1400" b="1" kern="0" spc="60" dirty="0">
                <a:solidFill>
                  <a:sysClr val="windowText" lastClr="000000"/>
                </a:solidFill>
                <a:latin typeface="Georgia" panose="02040502050405020303" pitchFamily="18" charset="0"/>
                <a:cs typeface="Georgia"/>
              </a:rPr>
              <a:t>Application: Nano Energy Harvesting</a:t>
            </a:r>
          </a:p>
          <a:p>
            <a:pPr marL="719515" lvl="1" indent="-285750"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327668" algn="l"/>
                <a:tab pos="328254" algn="l"/>
                <a:tab pos="2128378" algn="l"/>
              </a:tabLst>
            </a:pPr>
            <a:r>
              <a:rPr lang="en-US" sz="1400" b="1" kern="0" spc="60" dirty="0">
                <a:solidFill>
                  <a:sysClr val="windowText" lastClr="000000"/>
                </a:solidFill>
                <a:latin typeface="Georgia" panose="02040502050405020303" pitchFamily="18" charset="0"/>
                <a:cs typeface="Georgia"/>
              </a:rPr>
              <a:t>Cadence ADE Design &amp; Implementation</a:t>
            </a:r>
          </a:p>
          <a:p>
            <a:pPr marL="328254" indent="-316531"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327668" algn="l"/>
                <a:tab pos="328254" algn="l"/>
                <a:tab pos="2128378" algn="l"/>
              </a:tabLst>
            </a:pPr>
            <a:r>
              <a:rPr lang="en-US" sz="2000" b="1" kern="0" dirty="0">
                <a:solidFill>
                  <a:srgbClr val="C00000"/>
                </a:solidFill>
                <a:latin typeface="Georgia" panose="02040502050405020303" pitchFamily="18" charset="0"/>
              </a:rPr>
              <a:t>AC Logic Family: </a:t>
            </a:r>
          </a:p>
          <a:p>
            <a:pPr marL="750296" lvl="1" indent="-316531">
              <a:spcBef>
                <a:spcPts val="300"/>
              </a:spcBef>
              <a:buFontTx/>
              <a:buChar char="•"/>
              <a:tabLst>
                <a:tab pos="327668" algn="l"/>
                <a:tab pos="328254" algn="l"/>
                <a:tab pos="2128378" algn="l"/>
              </a:tabLst>
            </a:pPr>
            <a:r>
              <a:rPr lang="en-US" sz="1400" b="1" kern="0" spc="60" dirty="0">
                <a:solidFill>
                  <a:sysClr val="windowText" lastClr="000000"/>
                </a:solidFill>
                <a:latin typeface="Georgia" panose="02040502050405020303" pitchFamily="18" charset="0"/>
                <a:cs typeface="Georgia"/>
              </a:rPr>
              <a:t>Application: </a:t>
            </a:r>
            <a:r>
              <a:rPr lang="en-US" sz="1400" b="1" kern="0" spc="60" dirty="0" err="1">
                <a:solidFill>
                  <a:sysClr val="windowText" lastClr="000000"/>
                </a:solidFill>
                <a:latin typeface="Georgia" panose="02040502050405020303" pitchFamily="18" charset="0"/>
                <a:cs typeface="Georgia"/>
              </a:rPr>
              <a:t>IoT</a:t>
            </a:r>
            <a:r>
              <a:rPr lang="en-US" sz="1400" b="1" kern="0" spc="60" dirty="0">
                <a:solidFill>
                  <a:sysClr val="windowText" lastClr="000000"/>
                </a:solidFill>
                <a:latin typeface="Georgia" panose="02040502050405020303" pitchFamily="18" charset="0"/>
                <a:cs typeface="Georgia"/>
              </a:rPr>
              <a:t> Smart Dust</a:t>
            </a:r>
          </a:p>
          <a:p>
            <a:pPr marL="750296" lvl="1" indent="-316531">
              <a:spcBef>
                <a:spcPts val="300"/>
              </a:spcBef>
              <a:buFontTx/>
              <a:buChar char="•"/>
              <a:tabLst>
                <a:tab pos="327668" algn="l"/>
                <a:tab pos="328254" algn="l"/>
                <a:tab pos="2128378" algn="l"/>
              </a:tabLst>
            </a:pPr>
            <a:r>
              <a:rPr lang="en-US" sz="1400" b="1" kern="0" spc="60" dirty="0">
                <a:solidFill>
                  <a:sysClr val="windowText" lastClr="000000"/>
                </a:solidFill>
                <a:latin typeface="Georgia" panose="02040502050405020303" pitchFamily="18" charset="0"/>
                <a:cs typeface="Georgia"/>
              </a:rPr>
              <a:t>Cadence ADE Design &amp; Implementation</a:t>
            </a:r>
          </a:p>
          <a:p>
            <a:pPr marL="328254" indent="-316531"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327668" algn="l"/>
                <a:tab pos="328254" algn="l"/>
                <a:tab pos="2128378" algn="l"/>
              </a:tabLst>
            </a:pPr>
            <a:r>
              <a:rPr lang="el-GR" sz="2000" b="1" kern="0" dirty="0">
                <a:solidFill>
                  <a:srgbClr val="C00000"/>
                </a:solidFill>
                <a:latin typeface="Georgia" panose="02040502050405020303" pitchFamily="18" charset="0"/>
              </a:rPr>
              <a:t>ΣΔ</a:t>
            </a:r>
            <a:r>
              <a:rPr lang="en-US" sz="2000" b="1" kern="0" dirty="0">
                <a:solidFill>
                  <a:srgbClr val="C00000"/>
                </a:solidFill>
                <a:latin typeface="Georgia" panose="02040502050405020303" pitchFamily="18" charset="0"/>
              </a:rPr>
              <a:t> ADC:</a:t>
            </a:r>
          </a:p>
          <a:p>
            <a:pPr marL="750296" lvl="1" indent="-316531">
              <a:spcBef>
                <a:spcPts val="300"/>
              </a:spcBef>
              <a:buFontTx/>
              <a:buChar char="•"/>
              <a:tabLst>
                <a:tab pos="327668" algn="l"/>
                <a:tab pos="328254" algn="l"/>
                <a:tab pos="2128378" algn="l"/>
              </a:tabLst>
            </a:pPr>
            <a:r>
              <a:rPr lang="en-US" sz="1400" b="1" kern="0" spc="60" dirty="0">
                <a:solidFill>
                  <a:prstClr val="black"/>
                </a:solidFill>
                <a:latin typeface="Georgia" panose="02040502050405020303" pitchFamily="18" charset="0"/>
                <a:cs typeface="Georgia"/>
              </a:rPr>
              <a:t>Application: Massive </a:t>
            </a:r>
            <a:r>
              <a:rPr lang="en-US" sz="1400" b="1" kern="0" spc="60" dirty="0" err="1">
                <a:solidFill>
                  <a:prstClr val="black"/>
                </a:solidFill>
                <a:latin typeface="Georgia" panose="02040502050405020303" pitchFamily="18" charset="0"/>
                <a:cs typeface="Georgia"/>
              </a:rPr>
              <a:t>MIMO</a:t>
            </a:r>
            <a:endParaRPr lang="en-US" sz="1400" b="1" kern="0" spc="60" dirty="0">
              <a:solidFill>
                <a:prstClr val="black"/>
              </a:solidFill>
              <a:latin typeface="Georgia" panose="02040502050405020303" pitchFamily="18" charset="0"/>
              <a:cs typeface="Georgia"/>
            </a:endParaRPr>
          </a:p>
          <a:p>
            <a:pPr marL="750296" lvl="1" indent="-316531">
              <a:spcBef>
                <a:spcPts val="300"/>
              </a:spcBef>
              <a:buFontTx/>
              <a:buChar char="•"/>
              <a:tabLst>
                <a:tab pos="327668" algn="l"/>
                <a:tab pos="328254" algn="l"/>
                <a:tab pos="2128378" algn="l"/>
              </a:tabLst>
            </a:pPr>
            <a:r>
              <a:rPr lang="en-US" sz="1400" b="1" kern="0" spc="60" dirty="0" err="1">
                <a:solidFill>
                  <a:prstClr val="black"/>
                </a:solidFill>
                <a:latin typeface="Georgia" panose="02040502050405020303" pitchFamily="18" charset="0"/>
                <a:cs typeface="Georgia"/>
              </a:rPr>
              <a:t>MATLAB</a:t>
            </a:r>
            <a:r>
              <a:rPr lang="en-US" sz="1400" b="1" kern="0" spc="60" dirty="0">
                <a:solidFill>
                  <a:prstClr val="black"/>
                </a:solidFill>
                <a:latin typeface="Georgia" panose="02040502050405020303" pitchFamily="18" charset="0"/>
                <a:cs typeface="Georgia"/>
              </a:rPr>
              <a:t> Modeling</a:t>
            </a:r>
          </a:p>
          <a:p>
            <a:pPr marL="750296" lvl="1" indent="-316531">
              <a:spcBef>
                <a:spcPts val="300"/>
              </a:spcBef>
              <a:buFontTx/>
              <a:buChar char="•"/>
              <a:tabLst>
                <a:tab pos="327668" algn="l"/>
                <a:tab pos="328254" algn="l"/>
                <a:tab pos="2128378" algn="l"/>
              </a:tabLst>
            </a:pPr>
            <a:r>
              <a:rPr lang="en-US" sz="1400" b="1" kern="0" spc="60" dirty="0">
                <a:solidFill>
                  <a:prstClr val="black"/>
                </a:solidFill>
                <a:latin typeface="Georgia" panose="02040502050405020303" pitchFamily="18" charset="0"/>
                <a:cs typeface="Georgia"/>
              </a:rPr>
              <a:t>Cadence ADE Implementation &amp; Verification</a:t>
            </a:r>
          </a:p>
          <a:p>
            <a:pPr marL="328254" indent="-316531"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327668" algn="l"/>
                <a:tab pos="328254" algn="l"/>
                <a:tab pos="2128378" algn="l"/>
              </a:tabLst>
            </a:pPr>
            <a:r>
              <a:rPr lang="en-US" sz="2000" b="1" kern="0" dirty="0">
                <a:solidFill>
                  <a:srgbClr val="C00000"/>
                </a:solidFill>
                <a:latin typeface="Georgia" panose="02040502050405020303" pitchFamily="18" charset="0"/>
              </a:rPr>
              <a:t>mm-Wave Phase Shifter:</a:t>
            </a:r>
          </a:p>
          <a:p>
            <a:pPr marL="750296" lvl="1" indent="-316531">
              <a:spcBef>
                <a:spcPts val="300"/>
              </a:spcBef>
              <a:buFontTx/>
              <a:buChar char="•"/>
              <a:tabLst>
                <a:tab pos="327668" algn="l"/>
                <a:tab pos="328254" algn="l"/>
                <a:tab pos="2128378" algn="l"/>
              </a:tabLst>
            </a:pPr>
            <a:r>
              <a:rPr lang="en-US" sz="1400" b="1" kern="0" spc="60" dirty="0">
                <a:solidFill>
                  <a:sysClr val="windowText" lastClr="000000"/>
                </a:solidFill>
                <a:latin typeface="Georgia" panose="02040502050405020303" pitchFamily="18" charset="0"/>
                <a:cs typeface="Georgia"/>
              </a:rPr>
              <a:t>Application: Massive </a:t>
            </a:r>
            <a:r>
              <a:rPr lang="en-US" sz="1400" b="1" kern="0" spc="60" dirty="0" err="1">
                <a:solidFill>
                  <a:sysClr val="windowText" lastClr="000000"/>
                </a:solidFill>
                <a:latin typeface="Georgia" panose="02040502050405020303" pitchFamily="18" charset="0"/>
                <a:cs typeface="Georgia"/>
              </a:rPr>
              <a:t>MIMO</a:t>
            </a:r>
            <a:endParaRPr lang="en-US" sz="1400" b="1" kern="0" spc="60" dirty="0">
              <a:solidFill>
                <a:sysClr val="windowText" lastClr="000000"/>
              </a:solidFill>
              <a:latin typeface="Georgia" panose="02040502050405020303" pitchFamily="18" charset="0"/>
              <a:cs typeface="Georgia"/>
            </a:endParaRPr>
          </a:p>
          <a:p>
            <a:pPr marL="750296" lvl="1" indent="-316531">
              <a:spcBef>
                <a:spcPts val="300"/>
              </a:spcBef>
              <a:buFontTx/>
              <a:buChar char="•"/>
              <a:tabLst>
                <a:tab pos="327668" algn="l"/>
                <a:tab pos="328254" algn="l"/>
                <a:tab pos="2128378" algn="l"/>
              </a:tabLst>
            </a:pPr>
            <a:r>
              <a:rPr lang="en-US" sz="1400" b="1" kern="0" spc="60" dirty="0">
                <a:solidFill>
                  <a:sysClr val="windowText" lastClr="000000"/>
                </a:solidFill>
                <a:latin typeface="Georgia" panose="02040502050405020303" pitchFamily="18" charset="0"/>
                <a:cs typeface="Georgia"/>
              </a:rPr>
              <a:t>Analog Blocks Design: Cadence ADE</a:t>
            </a:r>
          </a:p>
          <a:p>
            <a:pPr marL="750296" lvl="1" indent="-316531">
              <a:spcBef>
                <a:spcPts val="300"/>
              </a:spcBef>
              <a:buFontTx/>
              <a:buChar char="•"/>
              <a:tabLst>
                <a:tab pos="327668" algn="l"/>
                <a:tab pos="328254" algn="l"/>
                <a:tab pos="2128378" algn="l"/>
              </a:tabLst>
            </a:pPr>
            <a:r>
              <a:rPr lang="en-US" sz="1400" b="1" kern="0" spc="60" dirty="0" err="1">
                <a:solidFill>
                  <a:sysClr val="windowText" lastClr="000000"/>
                </a:solidFill>
                <a:latin typeface="Georgia" panose="02040502050405020303" pitchFamily="18" charset="0"/>
                <a:cs typeface="Georgia"/>
              </a:rPr>
              <a:t>RF</a:t>
            </a:r>
            <a:r>
              <a:rPr lang="en-US" sz="1400" b="1" kern="0" spc="60" dirty="0">
                <a:solidFill>
                  <a:sysClr val="windowText" lastClr="000000"/>
                </a:solidFill>
                <a:latin typeface="Georgia" panose="02040502050405020303" pitchFamily="18" charset="0"/>
                <a:cs typeface="Georgia"/>
              </a:rPr>
              <a:t> Modeling: </a:t>
            </a:r>
            <a:r>
              <a:rPr lang="en-US" sz="1400" b="1" kern="0" spc="60" dirty="0" err="1">
                <a:solidFill>
                  <a:sysClr val="windowText" lastClr="000000"/>
                </a:solidFill>
                <a:latin typeface="Georgia" panose="02040502050405020303" pitchFamily="18" charset="0"/>
                <a:cs typeface="Georgia"/>
              </a:rPr>
              <a:t>RF</a:t>
            </a:r>
            <a:r>
              <a:rPr lang="en-US" sz="1400" b="1" kern="0" spc="60" dirty="0">
                <a:solidFill>
                  <a:sysClr val="windowText" lastClr="000000"/>
                </a:solidFill>
                <a:latin typeface="Georgia" panose="02040502050405020303" pitchFamily="18" charset="0"/>
                <a:cs typeface="Georgia"/>
              </a:rPr>
              <a:t> Pro in Cadence Virtuoso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28600" y="816893"/>
            <a:ext cx="5410200" cy="5551163"/>
            <a:chOff x="58953" y="940868"/>
            <a:chExt cx="4908410" cy="509005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174" y="1529613"/>
              <a:ext cx="4403189" cy="441074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TextBox 10"/>
            <p:cNvSpPr txBox="1"/>
            <p:nvPr/>
          </p:nvSpPr>
          <p:spPr>
            <a:xfrm>
              <a:off x="3244180" y="4566475"/>
              <a:ext cx="7857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800" b="1" dirty="0">
                  <a:solidFill>
                    <a:srgbClr val="FFFF00"/>
                  </a:solidFill>
                  <a:latin typeface="Georgia" panose="02040502050405020303" pitchFamily="18" charset="0"/>
                </a:rPr>
                <a:t>ΣΔ</a:t>
              </a:r>
              <a:r>
                <a:rPr lang="en-US" sz="2800" b="1" dirty="0">
                  <a:solidFill>
                    <a:srgbClr val="FFFF00"/>
                  </a:solidFill>
                  <a:latin typeface="Georgia" panose="02040502050405020303" pitchFamily="18" charset="0"/>
                </a:rPr>
                <a:t> </a:t>
              </a:r>
              <a:endParaRPr lang="en-US" sz="2500" b="1" dirty="0">
                <a:solidFill>
                  <a:srgbClr val="FFFF00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80215" y="3526285"/>
              <a:ext cx="26516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FF00"/>
                  </a:solidFill>
                  <a:latin typeface="Georgia" panose="02040502050405020303" pitchFamily="18" charset="0"/>
                </a:rPr>
                <a:t>Phase Shifter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156560" y="2328687"/>
              <a:ext cx="13724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err="1">
                  <a:solidFill>
                    <a:srgbClr val="FFFF00"/>
                  </a:solidFill>
                  <a:latin typeface="Georgia" panose="02040502050405020303" pitchFamily="18" charset="0"/>
                </a:rPr>
                <a:t>TENG</a:t>
              </a:r>
              <a:r>
                <a:rPr lang="en-US" sz="2800" b="1" dirty="0">
                  <a:solidFill>
                    <a:srgbClr val="FFFF00"/>
                  </a:solidFill>
                  <a:latin typeface="Georgia" panose="02040502050405020303" pitchFamily="18" charset="0"/>
                </a:rPr>
                <a:t> </a:t>
              </a:r>
            </a:p>
          </p:txBody>
        </p:sp>
        <p:sp>
          <p:nvSpPr>
            <p:cNvPr id="14" name="Rectangle 13"/>
            <p:cNvSpPr/>
            <p:nvPr/>
          </p:nvSpPr>
          <p:spPr>
            <a:xfrm rot="5400000">
              <a:off x="2426102" y="1079099"/>
              <a:ext cx="710396" cy="2971799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878343" y="4594365"/>
              <a:ext cx="1388857" cy="803163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582346" y="1335323"/>
              <a:ext cx="4366847" cy="36277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489260" y="940868"/>
              <a:ext cx="436684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kern="0" dirty="0">
                  <a:solidFill>
                    <a:srgbClr val="C00000"/>
                  </a:solidFill>
                  <a:latin typeface="+mj-lt"/>
                </a:rPr>
                <a:t>1 mm</a:t>
              </a:r>
              <a:endParaRPr lang="en-US" sz="2400" b="1" dirty="0">
                <a:latin typeface="+mj-lt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381000" y="1479730"/>
              <a:ext cx="32575" cy="446063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 rot="16200000">
              <a:off x="-1924416" y="3647441"/>
              <a:ext cx="436684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kern="0" dirty="0">
                  <a:solidFill>
                    <a:srgbClr val="C00000"/>
                  </a:solidFill>
                  <a:latin typeface="+mj-lt"/>
                </a:rPr>
                <a:t>1 mm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21994" y="4549830"/>
              <a:ext cx="8050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FF00"/>
                  </a:solidFill>
                  <a:latin typeface="Georgia" panose="02040502050405020303" pitchFamily="18" charset="0"/>
                </a:rPr>
                <a:t>AC </a:t>
              </a:r>
              <a:endParaRPr lang="en-US" sz="2500" b="1" dirty="0">
                <a:solidFill>
                  <a:srgbClr val="FFFF00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295400" y="4594366"/>
              <a:ext cx="1522186" cy="781698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95400" y="2978987"/>
              <a:ext cx="2971800" cy="1497570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489796" y="4876800"/>
              <a:ext cx="11833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FF00"/>
                  </a:solidFill>
                  <a:latin typeface="Georgia" panose="02040502050405020303" pitchFamily="18" charset="0"/>
                </a:rPr>
                <a:t>Logic</a:t>
              </a:r>
              <a:endParaRPr lang="en-US" sz="2500" b="1" dirty="0">
                <a:solidFill>
                  <a:srgbClr val="FFFF00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11982" y="4897602"/>
              <a:ext cx="11047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FF00"/>
                  </a:solidFill>
                  <a:latin typeface="Georgia" panose="02040502050405020303" pitchFamily="18" charset="0"/>
                </a:rPr>
                <a:t> ADC</a:t>
              </a: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E1DD27D-3E61-43A2-9418-95E102B7A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cs typeface="Times New Roman" pitchFamily="18" charset="0"/>
              </a:rPr>
              <a:t>Introduction-Open Source Tools Workshop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16FC94E-350A-43B4-A9D7-B50AE171E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CA60B-9110-439D-9286-A1DDBE7B67FC}" type="slidenum">
              <a:rPr lang="en-US" smtClean="0"/>
              <a:pPr/>
              <a:t>9</a:t>
            </a:fld>
            <a:r>
              <a:rPr lang="en-US"/>
              <a:t> of 54 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/>
          <a:srcRect t="21124" r="23607" b="3062"/>
          <a:stretch/>
        </p:blipFill>
        <p:spPr>
          <a:xfrm>
            <a:off x="6428950" y="990600"/>
            <a:ext cx="3056636" cy="125597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6" name="Rectangle 25"/>
          <p:cNvSpPr/>
          <p:nvPr/>
        </p:nvSpPr>
        <p:spPr>
          <a:xfrm>
            <a:off x="9694760" y="1263211"/>
            <a:ext cx="1733488" cy="684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723" algn="ctr">
              <a:spcBef>
                <a:spcPts val="300"/>
              </a:spcBef>
              <a:tabLst>
                <a:tab pos="327668" algn="l"/>
                <a:tab pos="328254" algn="l"/>
                <a:tab pos="2128378" algn="l"/>
              </a:tabLst>
            </a:pPr>
            <a:r>
              <a:rPr lang="en-US" b="1" kern="0" dirty="0" err="1" smtClean="0">
                <a:solidFill>
                  <a:srgbClr val="0033CC"/>
                </a:solidFill>
                <a:latin typeface="Georgia" panose="02040502050405020303" pitchFamily="18" charset="0"/>
              </a:rPr>
              <a:t>TSMC</a:t>
            </a:r>
            <a:r>
              <a:rPr lang="en-US" b="1" kern="0" dirty="0" smtClean="0">
                <a:solidFill>
                  <a:srgbClr val="0033CC"/>
                </a:solidFill>
                <a:latin typeface="Georgia" panose="02040502050405020303" pitchFamily="18" charset="0"/>
              </a:rPr>
              <a:t> </a:t>
            </a:r>
          </a:p>
          <a:p>
            <a:pPr marL="11723" algn="ctr">
              <a:spcBef>
                <a:spcPts val="300"/>
              </a:spcBef>
              <a:tabLst>
                <a:tab pos="327668" algn="l"/>
                <a:tab pos="328254" algn="l"/>
                <a:tab pos="2128378" algn="l"/>
              </a:tabLst>
            </a:pPr>
            <a:r>
              <a:rPr lang="en-US" b="1" kern="0" dirty="0" err="1" smtClean="0">
                <a:solidFill>
                  <a:srgbClr val="0033CC"/>
                </a:solidFill>
                <a:latin typeface="Georgia" panose="02040502050405020303" pitchFamily="18" charset="0"/>
              </a:rPr>
              <a:t>65nm</a:t>
            </a:r>
            <a:r>
              <a:rPr lang="en-US" b="1" kern="0" dirty="0" smtClean="0">
                <a:solidFill>
                  <a:srgbClr val="0033CC"/>
                </a:solidFill>
                <a:latin typeface="Georgia" panose="02040502050405020303" pitchFamily="18" charset="0"/>
              </a:rPr>
              <a:t> </a:t>
            </a:r>
            <a:r>
              <a:rPr lang="en-US" b="1" kern="0" dirty="0" err="1" smtClean="0">
                <a:solidFill>
                  <a:srgbClr val="0033CC"/>
                </a:solidFill>
                <a:latin typeface="Georgia" panose="02040502050405020303" pitchFamily="18" charset="0"/>
              </a:rPr>
              <a:t>CMOS</a:t>
            </a:r>
            <a:r>
              <a:rPr lang="en-US" b="1" kern="0" dirty="0" smtClean="0">
                <a:solidFill>
                  <a:srgbClr val="0033CC"/>
                </a:solidFill>
                <a:latin typeface="Georgia" panose="02040502050405020303" pitchFamily="18" charset="0"/>
              </a:rPr>
              <a:t> </a:t>
            </a:r>
            <a:endParaRPr lang="en-US" b="1" kern="0" dirty="0">
              <a:solidFill>
                <a:srgbClr val="0033CC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92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Bookman Old Style"/>
        <a:ea typeface=""/>
        <a:cs typeface=""/>
      </a:majorFont>
      <a:minorFont>
        <a:latin typeface="Bookman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6661" tIns="48331" rIns="96661" bIns="48331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ct val="40000"/>
          </a:spcBef>
          <a:spcAft>
            <a:spcPct val="0"/>
          </a:spcAft>
          <a:buClrTx/>
          <a:buSzTx/>
          <a:buFontTx/>
          <a:buNone/>
          <a:tabLst/>
          <a:defRPr kumimoji="0" 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6661" tIns="48331" rIns="96661" bIns="48331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ct val="40000"/>
          </a:spcBef>
          <a:spcAft>
            <a:spcPct val="0"/>
          </a:spcAft>
          <a:buClrTx/>
          <a:buSzTx/>
          <a:buFontTx/>
          <a:buNone/>
          <a:tabLst/>
          <a:defRPr kumimoji="0" 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Bookman Old Style"/>
        <a:ea typeface=""/>
        <a:cs typeface=""/>
      </a:majorFont>
      <a:minorFont>
        <a:latin typeface="Bookman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6661" tIns="48331" rIns="96661" bIns="48331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ct val="40000"/>
          </a:spcBef>
          <a:spcAft>
            <a:spcPct val="0"/>
          </a:spcAft>
          <a:buClrTx/>
          <a:buSzTx/>
          <a:buFontTx/>
          <a:buNone/>
          <a:tabLst/>
          <a:defRPr kumimoji="0" 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6661" tIns="48331" rIns="96661" bIns="48331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ct val="40000"/>
          </a:spcBef>
          <a:spcAft>
            <a:spcPct val="0"/>
          </a:spcAft>
          <a:buClrTx/>
          <a:buSzTx/>
          <a:buFontTx/>
          <a:buNone/>
          <a:tabLst/>
          <a:defRPr kumimoji="0" 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6205</TotalTime>
  <Words>2273</Words>
  <Application>Microsoft Office PowerPoint</Application>
  <PresentationFormat>Widescreen</PresentationFormat>
  <Paragraphs>428</Paragraphs>
  <Slides>54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8" baseType="lpstr">
      <vt:lpstr>PMingLiU</vt:lpstr>
      <vt:lpstr>PMingLiU</vt:lpstr>
      <vt:lpstr>Arial</vt:lpstr>
      <vt:lpstr>Baskerville Old Face</vt:lpstr>
      <vt:lpstr>Book Antiqua</vt:lpstr>
      <vt:lpstr>Bookman Old Style</vt:lpstr>
      <vt:lpstr>Calibri</vt:lpstr>
      <vt:lpstr>Georgia</vt:lpstr>
      <vt:lpstr>Times New Roman</vt:lpstr>
      <vt:lpstr>Wingdings</vt:lpstr>
      <vt:lpstr>Office Theme</vt:lpstr>
      <vt:lpstr>Default Design</vt:lpstr>
      <vt:lpstr>1_Default Design</vt:lpstr>
      <vt:lpstr>Photo Editor Photo</vt:lpstr>
      <vt:lpstr>Open Source IC Design Tools Workshop   Day-1 Introduction and Overview</vt:lpstr>
      <vt:lpstr>Outline of Presentation</vt:lpstr>
      <vt:lpstr>PowerPoint Presentation</vt:lpstr>
      <vt:lpstr>RFCS2 &amp; ICD Lab</vt:lpstr>
      <vt:lpstr>Open Source Workshop Team</vt:lpstr>
      <vt:lpstr>IC Design Lab (ICD) Tapeouts</vt:lpstr>
      <vt:lpstr>2021 PICO Tapeout: 3 Projects</vt:lpstr>
      <vt:lpstr>2021 Kamal-1: 4 Projects</vt:lpstr>
      <vt:lpstr>2022 Kamal-2: 4 Projects</vt:lpstr>
      <vt:lpstr>CMOS Fabrication Process {A Know How about Transistor}</vt:lpstr>
      <vt:lpstr>Architecture of CMOS Transistor</vt:lpstr>
      <vt:lpstr>PowerPoint Presentation</vt:lpstr>
      <vt:lpstr>Silicon Wafer</vt:lpstr>
      <vt:lpstr>Fabrication Steps</vt:lpstr>
      <vt:lpstr>Oxidation</vt:lpstr>
      <vt:lpstr>Photoresist</vt:lpstr>
      <vt:lpstr>Photolithography</vt:lpstr>
      <vt:lpstr>Etching (Removal of Oxide)</vt:lpstr>
      <vt:lpstr>Strip Photoresist</vt:lpstr>
      <vt:lpstr>N-well Diffusion or Implant </vt:lpstr>
      <vt:lpstr>Strip Oxide</vt:lpstr>
      <vt:lpstr>Polysilicon</vt:lpstr>
      <vt:lpstr>Polysilicon Patterning</vt:lpstr>
      <vt:lpstr>N-diffusion</vt:lpstr>
      <vt:lpstr>N-diffusion</vt:lpstr>
      <vt:lpstr>N-diffusion (By Ion Implatation)</vt:lpstr>
      <vt:lpstr>N-diffusion</vt:lpstr>
      <vt:lpstr>P-diffusion</vt:lpstr>
      <vt:lpstr>Metal Contacts</vt:lpstr>
      <vt:lpstr>Metallization</vt:lpstr>
      <vt:lpstr>Advance Metallization</vt:lpstr>
      <vt:lpstr>VLSI Layout: Inverter Schematic &amp; Layout</vt:lpstr>
      <vt:lpstr>Skywater 130nm Layer Stackup</vt:lpstr>
      <vt:lpstr>IOs and Pad Frame in a Microchip</vt:lpstr>
      <vt:lpstr>PowerPoint Presentation</vt:lpstr>
      <vt:lpstr>Open-MPW (Engr. Shahid Jamil) </vt:lpstr>
      <vt:lpstr>What is MPW</vt:lpstr>
      <vt:lpstr>What is MPW</vt:lpstr>
      <vt:lpstr>What is Open-MPW</vt:lpstr>
      <vt:lpstr>Efabless</vt:lpstr>
      <vt:lpstr>Open-Source Tools</vt:lpstr>
      <vt:lpstr>Open Source Tools</vt:lpstr>
      <vt:lpstr>Xschem</vt:lpstr>
      <vt:lpstr>PowerPoint Presentation</vt:lpstr>
      <vt:lpstr>Ngspice</vt:lpstr>
      <vt:lpstr>PowerPoint Presentation</vt:lpstr>
      <vt:lpstr>Magic VLSI</vt:lpstr>
      <vt:lpstr>PowerPoint Presentation</vt:lpstr>
      <vt:lpstr>Netgen</vt:lpstr>
      <vt:lpstr>PowerPoint Presentation</vt:lpstr>
      <vt:lpstr>Klayout</vt:lpstr>
      <vt:lpstr>PowerPoint Presentation</vt:lpstr>
      <vt:lpstr>Openlane</vt:lpstr>
      <vt:lpstr>Thanks for Your Attention!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Source IC Tools Workshop</dc:title>
  <dc:subject/>
  <dc:creator>Rashad Ramzan</dc:creator>
  <cp:keywords/>
  <dc:description/>
  <cp:lastModifiedBy>Muhammad Rashad Ramzan</cp:lastModifiedBy>
  <cp:revision>491</cp:revision>
  <cp:lastPrinted>2019-11-26T05:44:54Z</cp:lastPrinted>
  <dcterms:created xsi:type="dcterms:W3CDTF">2018-02-09T10:08:16Z</dcterms:created>
  <dcterms:modified xsi:type="dcterms:W3CDTF">2022-03-11T12:45:13Z</dcterms:modified>
  <cp:category/>
</cp:coreProperties>
</file>